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3" r:id="rId3"/>
  </p:sldMasterIdLst>
  <p:notesMasterIdLst>
    <p:notesMasterId r:id="rId24"/>
  </p:notesMasterIdLst>
  <p:sldIdLst>
    <p:sldId id="259" r:id="rId4"/>
    <p:sldId id="265" r:id="rId5"/>
    <p:sldId id="262" r:id="rId6"/>
    <p:sldId id="268" r:id="rId7"/>
    <p:sldId id="271" r:id="rId8"/>
    <p:sldId id="274" r:id="rId9"/>
    <p:sldId id="277" r:id="rId10"/>
    <p:sldId id="305" r:id="rId11"/>
    <p:sldId id="280" r:id="rId12"/>
    <p:sldId id="283" r:id="rId13"/>
    <p:sldId id="286" r:id="rId14"/>
    <p:sldId id="289" r:id="rId15"/>
    <p:sldId id="307" r:id="rId16"/>
    <p:sldId id="308" r:id="rId17"/>
    <p:sldId id="292" r:id="rId18"/>
    <p:sldId id="295" r:id="rId19"/>
    <p:sldId id="309" r:id="rId20"/>
    <p:sldId id="298" r:id="rId21"/>
    <p:sldId id="301" r:id="rId22"/>
    <p:sldId id="303" r:id="rId23"/>
  </p:sldIdLst>
  <p:sldSz cx="14630400" cy="82296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69" d="100"/>
          <a:sy n="69" d="100"/>
        </p:scale>
        <p:origin x="126" y="6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 /><Relationship Id="rId13" Type="http://schemas.openxmlformats.org/officeDocument/2006/relationships/slide" Target="slides/slide10.xml" /><Relationship Id="rId18" Type="http://schemas.openxmlformats.org/officeDocument/2006/relationships/slide" Target="slides/slide15.xml" /><Relationship Id="rId26" Type="http://schemas.openxmlformats.org/officeDocument/2006/relationships/presProps" Target="presProps.xml" /><Relationship Id="rId3" Type="http://schemas.openxmlformats.org/officeDocument/2006/relationships/slideMaster" Target="slideMasters/slideMaster3.xml" /><Relationship Id="rId21" Type="http://schemas.openxmlformats.org/officeDocument/2006/relationships/slide" Target="slides/slide18.xml" /><Relationship Id="rId7" Type="http://schemas.openxmlformats.org/officeDocument/2006/relationships/slide" Target="slides/slide4.xml" /><Relationship Id="rId12" Type="http://schemas.openxmlformats.org/officeDocument/2006/relationships/slide" Target="slides/slide9.xml" /><Relationship Id="rId17" Type="http://schemas.openxmlformats.org/officeDocument/2006/relationships/slide" Target="slides/slide14.xml" /><Relationship Id="rId25" Type="http://schemas.openxmlformats.org/officeDocument/2006/relationships/tags" Target="tags/tag1.xml" /><Relationship Id="rId2" Type="http://schemas.openxmlformats.org/officeDocument/2006/relationships/slideMaster" Target="slideMasters/slideMaster2.xml" /><Relationship Id="rId16" Type="http://schemas.openxmlformats.org/officeDocument/2006/relationships/slide" Target="slides/slide13.xml" /><Relationship Id="rId20" Type="http://schemas.openxmlformats.org/officeDocument/2006/relationships/slide" Target="slides/slide17.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3.xml" /><Relationship Id="rId11" Type="http://schemas.openxmlformats.org/officeDocument/2006/relationships/slide" Target="slides/slide8.xml" /><Relationship Id="rId24" Type="http://schemas.openxmlformats.org/officeDocument/2006/relationships/notesMaster" Target="notesMasters/notesMaster1.xml" /><Relationship Id="rId5" Type="http://schemas.openxmlformats.org/officeDocument/2006/relationships/slide" Target="slides/slide2.xml" /><Relationship Id="rId15" Type="http://schemas.openxmlformats.org/officeDocument/2006/relationships/slide" Target="slides/slide12.xml" /><Relationship Id="rId23" Type="http://schemas.openxmlformats.org/officeDocument/2006/relationships/slide" Target="slides/slide20.xml" /><Relationship Id="rId28" Type="http://schemas.openxmlformats.org/officeDocument/2006/relationships/theme" Target="theme/theme1.xml" /><Relationship Id="rId10" Type="http://schemas.openxmlformats.org/officeDocument/2006/relationships/slide" Target="slides/slide7.xml" /><Relationship Id="rId19" Type="http://schemas.openxmlformats.org/officeDocument/2006/relationships/slide" Target="slides/slide16.xml" /><Relationship Id="rId4" Type="http://schemas.openxmlformats.org/officeDocument/2006/relationships/slide" Target="slides/slide1.xml" /><Relationship Id="rId9" Type="http://schemas.openxmlformats.org/officeDocument/2006/relationships/slide" Target="slides/slide6.xml" /><Relationship Id="rId14" Type="http://schemas.openxmlformats.org/officeDocument/2006/relationships/slide" Target="slides/slide11.xml" /><Relationship Id="rId22" Type="http://schemas.openxmlformats.org/officeDocument/2006/relationships/slide" Target="slides/slide19.xml" /><Relationship Id="rId27"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22473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98166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623210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348932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669540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60A04789-6A90-4DF9-B3BB-BEA1FD503E81}" type="datetimeFigureOut">
              <a:rPr lang="en-US" smtClean="0"/>
              <a:t>10/2/2024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7D644BE4-096F-4DD5-B20F-7B6876651048}" type="datetimeFigureOut">
              <a:rPr lang="en-US" smtClean="0"/>
              <a:t>10/2/2024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4F50DA6-6115-4738-A106-EFFC347196F8}" type="datetimeFigureOut">
              <a:rPr lang="en-US" smtClean="0"/>
              <a:t>10/2/2024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9D6C68F-4AD5-4F21-B7B5-11C8045F5FA6}" type="datetimeFigureOut">
              <a:rPr lang="en-US" smtClean="0"/>
              <a:t>10/2/2024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6289EC71-AA62-47A1-8AE0-1856168304D7}" type="datetimeFigureOut">
              <a:rPr lang="en-US" smtClean="0"/>
              <a:t>10/2/2024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D0E2BF40-4141-4610-8757-C7514159C49C}" type="datetimeFigureOut">
              <a:rPr lang="en-US" smtClean="0"/>
              <a:t>10/2/2024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9E799827-0217-417D-B67B-FA52640AC979}" type="datetimeFigureOut">
              <a:rPr lang="en-US" smtClean="0"/>
              <a:t>10/2/2024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25084AD3-91E5-4F0A-8654-5091583651E2}" type="datetimeFigureOut">
              <a:rPr lang="en-US" smtClean="0"/>
              <a:t>10/2/2024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02A78E1C-C953-428C-BB05-E36EF21F52DD}" type="datetimeFigureOut">
              <a:rPr lang="en-US" smtClean="0"/>
              <a:t>10/2/2024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91CDC821-14C8-4D3F-B3D5-AA0DCDF182AA}" type="datetimeFigureOut">
              <a:rPr lang="en-US" smtClean="0"/>
              <a:t>10/2/2024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76C60D3-3D6B-4C02-95AA-739B19FEE440}" type="datetimeFigureOut">
              <a:rPr lang="en-US" smtClean="0"/>
              <a:t>10/2/2024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 /><Relationship Id="rId1" Type="http://schemas.openxmlformats.org/officeDocument/2006/relationships/slideLayout" Target="../slideLayouts/slideLayout12.xml" /></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 /><Relationship Id="rId1" Type="http://schemas.openxmlformats.org/officeDocument/2006/relationships/slideLayout" Target="../slideLayouts/slideLayout1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2.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3.xml" /></Relationships>
</file>

<file path=ppt/slides/_rels/slide11.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1.xml" /><Relationship Id="rId1" Type="http://schemas.openxmlformats.org/officeDocument/2006/relationships/slideLayout" Target="../slideLayouts/slideLayout13.xml" /><Relationship Id="rId6" Type="http://schemas.openxmlformats.org/officeDocument/2006/relationships/image" Target="../media/image13.png" /><Relationship Id="rId5" Type="http://schemas.openxmlformats.org/officeDocument/2006/relationships/image" Target="../media/image12.png" /><Relationship Id="rId4" Type="http://schemas.openxmlformats.org/officeDocument/2006/relationships/image" Target="../media/image11.png" /></Relationships>
</file>

<file path=ppt/slides/_rels/slide12.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2.xml" /><Relationship Id="rId1" Type="http://schemas.openxmlformats.org/officeDocument/2006/relationships/slideLayout" Target="../slideLayouts/slideLayout13.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3.xml" /></Relationships>
</file>

<file path=ppt/slides/_rels/slide14.xml.rels><?xml version="1.0" encoding="UTF-8" standalone="yes"?>
<Relationships xmlns="http://schemas.openxmlformats.org/package/2006/relationships"><Relationship Id="rId3" Type="http://schemas.openxmlformats.org/officeDocument/2006/relationships/image" Target="../media/image15.jpg" /><Relationship Id="rId2" Type="http://schemas.openxmlformats.org/officeDocument/2006/relationships/notesSlide" Target="../notesSlides/notesSlide14.xml" /><Relationship Id="rId1" Type="http://schemas.openxmlformats.org/officeDocument/2006/relationships/slideLayout" Target="../slideLayouts/slideLayout13.xml" /></Relationships>
</file>

<file path=ppt/slides/_rels/slide15.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5.xml" /><Relationship Id="rId1" Type="http://schemas.openxmlformats.org/officeDocument/2006/relationships/slideLayout" Target="../slideLayouts/slideLayout13.xml" /></Relationships>
</file>

<file path=ppt/slides/_rels/slide16.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6.xml" /><Relationship Id="rId1" Type="http://schemas.openxmlformats.org/officeDocument/2006/relationships/slideLayout" Target="../slideLayouts/slideLayout13.xml" /></Relationships>
</file>

<file path=ppt/slides/_rels/slide17.xml.rels><?xml version="1.0" encoding="UTF-8" standalone="yes"?>
<Relationships xmlns="http://schemas.openxmlformats.org/package/2006/relationships"><Relationship Id="rId3" Type="http://schemas.openxmlformats.org/officeDocument/2006/relationships/image" Target="../media/image18.JPG" /><Relationship Id="rId2" Type="http://schemas.openxmlformats.org/officeDocument/2006/relationships/notesSlide" Target="../notesSlides/notesSlide17.xml" /><Relationship Id="rId1" Type="http://schemas.openxmlformats.org/officeDocument/2006/relationships/slideLayout" Target="../slideLayouts/slideLayout13.xml" /></Relationships>
</file>

<file path=ppt/slides/_rels/slide18.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8.xml" /><Relationship Id="rId1" Type="http://schemas.openxmlformats.org/officeDocument/2006/relationships/slideLayout" Target="../slideLayouts/slideLayout13.xml" /></Relationships>
</file>

<file path=ppt/slides/_rels/slide19.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9.xml" /><Relationship Id="rId1" Type="http://schemas.openxmlformats.org/officeDocument/2006/relationships/slideLayout" Target="../slideLayouts/slideLayout1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13.xml"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2.xml" /></Relationships>
</file>

<file path=ppt/slides/_rels/slide7.xml.rels><?xml version="1.0" encoding="UTF-8" standalone="yes"?>
<Relationships xmlns="http://schemas.openxmlformats.org/package/2006/relationships"><Relationship Id="rId3" Type="http://schemas.openxmlformats.org/officeDocument/2006/relationships/image" Target="../media/image3.png" /><Relationship Id="rId7" Type="http://schemas.openxmlformats.org/officeDocument/2006/relationships/image" Target="../media/image7.png" /><Relationship Id="rId2" Type="http://schemas.openxmlformats.org/officeDocument/2006/relationships/notesSlide" Target="../notesSlides/notesSlide7.xml" /><Relationship Id="rId1" Type="http://schemas.openxmlformats.org/officeDocument/2006/relationships/slideLayout" Target="../slideLayouts/slideLayout12.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s/_rels/slide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8.xml" /><Relationship Id="rId1"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9.xml"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864037" y="1068943"/>
            <a:ext cx="12902327" cy="425862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8384"/>
              </a:lnSpc>
              <a:buNone/>
            </a:pPr>
            <a:r>
              <a:rPr lang="en-US" sz="6707" b="1" dirty="0">
                <a:solidFill>
                  <a:srgbClr val="484237"/>
                </a:solidFill>
                <a:latin typeface="Gelasio" pitchFamily="34" charset="0"/>
                <a:ea typeface="Gelasio" pitchFamily="34" charset="-122"/>
                <a:cs typeface="Gelasio" pitchFamily="34" charset="-120"/>
              </a:rPr>
              <a:t>A Stock Price Prediction Model Based on Investor Sentiment and Optimized Deep Learning</a:t>
            </a:r>
            <a:endParaRPr lang="en-US" sz="6707" dirty="0"/>
          </a:p>
        </p:txBody>
      </p:sp>
      <p:sp>
        <p:nvSpPr>
          <p:cNvPr id="5" name="Text 3"/>
          <p:cNvSpPr/>
          <p:nvPr/>
        </p:nvSpPr>
        <p:spPr>
          <a:xfrm>
            <a:off x="864037" y="5697855"/>
            <a:ext cx="12902327" cy="39504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2400" dirty="0">
                <a:solidFill>
                  <a:srgbClr val="746558"/>
                </a:solidFill>
                <a:latin typeface="Gelasio" pitchFamily="34" charset="0"/>
                <a:ea typeface="Gelasio" pitchFamily="34" charset="-122"/>
                <a:cs typeface="Gelasio" pitchFamily="34" charset="-120"/>
              </a:rPr>
              <a:t>Welcome to this seminar on an innovative stock price prediction approach.</a:t>
            </a:r>
            <a:endParaRPr lang="en-US" sz="2400" dirty="0"/>
          </a:p>
        </p:txBody>
      </p:sp>
      <p:sp>
        <p:nvSpPr>
          <p:cNvPr id="6" name="Text 4"/>
          <p:cNvSpPr/>
          <p:nvPr/>
        </p:nvSpPr>
        <p:spPr>
          <a:xfrm>
            <a:off x="864037" y="6370558"/>
            <a:ext cx="12902327" cy="79009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2400" dirty="0">
                <a:solidFill>
                  <a:srgbClr val="746558"/>
                </a:solidFill>
                <a:latin typeface="Gelasio" pitchFamily="34" charset="0"/>
                <a:ea typeface="Gelasio" pitchFamily="34" charset="-122"/>
                <a:cs typeface="Gelasio" pitchFamily="34" charset="-120"/>
              </a:rPr>
              <a:t>Presented By: Rahul </a:t>
            </a:r>
            <a:r>
              <a:rPr lang="en-US" sz="2400" dirty="0" err="1">
                <a:solidFill>
                  <a:srgbClr val="746558"/>
                </a:solidFill>
                <a:latin typeface="Gelasio" pitchFamily="34" charset="0"/>
                <a:ea typeface="Gelasio" pitchFamily="34" charset="-122"/>
                <a:cs typeface="Gelasio" pitchFamily="34" charset="-120"/>
              </a:rPr>
              <a:t>Kumpawat</a:t>
            </a:r>
            <a:r>
              <a:rPr lang="en-US" sz="2400" dirty="0">
                <a:solidFill>
                  <a:srgbClr val="746558"/>
                </a:solidFill>
                <a:latin typeface="Gelasio" pitchFamily="34" charset="0"/>
                <a:ea typeface="Gelasio" pitchFamily="34" charset="-122"/>
                <a:cs typeface="Gelasio" pitchFamily="34" charset="-120"/>
              </a:rPr>
              <a:t> (PRN21CS080)
Guided By: Ms. </a:t>
            </a:r>
            <a:r>
              <a:rPr lang="en-US" sz="2400" dirty="0" err="1">
                <a:solidFill>
                  <a:srgbClr val="746558"/>
                </a:solidFill>
                <a:latin typeface="Gelasio" pitchFamily="34" charset="0"/>
                <a:ea typeface="Gelasio" pitchFamily="34" charset="-122"/>
                <a:cs typeface="Gelasio" pitchFamily="34" charset="-120"/>
              </a:rPr>
              <a:t>Suja</a:t>
            </a:r>
            <a:r>
              <a:rPr lang="en-US" sz="2400" dirty="0">
                <a:solidFill>
                  <a:srgbClr val="746558"/>
                </a:solidFill>
                <a:latin typeface="Gelasio" pitchFamily="34" charset="0"/>
                <a:ea typeface="Gelasio" pitchFamily="34" charset="-122"/>
                <a:cs typeface="Gelasio" pitchFamily="34" charset="-120"/>
              </a:rPr>
              <a:t> </a:t>
            </a:r>
            <a:r>
              <a:rPr lang="en-US" sz="2400" dirty="0" err="1">
                <a:solidFill>
                  <a:srgbClr val="746558"/>
                </a:solidFill>
                <a:latin typeface="Gelasio" pitchFamily="34" charset="0"/>
                <a:ea typeface="Gelasio" pitchFamily="34" charset="-122"/>
                <a:cs typeface="Gelasio" pitchFamily="34" charset="-120"/>
              </a:rPr>
              <a:t>Vijayan</a:t>
            </a:r>
            <a:r>
              <a:rPr lang="en-US" sz="2400" dirty="0">
                <a:solidFill>
                  <a:srgbClr val="746558"/>
                </a:solidFill>
                <a:latin typeface="Gelasio" pitchFamily="34" charset="0"/>
                <a:ea typeface="Gelasio" pitchFamily="34" charset="-122"/>
                <a:cs typeface="Gelasio" pitchFamily="34" charset="-120"/>
              </a:rPr>
              <a:t>, Assistant Professor, College of Engineering </a:t>
            </a:r>
            <a:r>
              <a:rPr lang="en-US" sz="2400" dirty="0" err="1">
                <a:solidFill>
                  <a:srgbClr val="746558"/>
                </a:solidFill>
                <a:latin typeface="Gelasio" pitchFamily="34" charset="0"/>
                <a:ea typeface="Gelasio" pitchFamily="34" charset="-122"/>
                <a:cs typeface="Gelasio" pitchFamily="34" charset="-120"/>
              </a:rPr>
              <a:t>Perumon</a:t>
            </a:r>
            <a:endParaRPr lang="en-US" sz="2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864037" y="1809512"/>
            <a:ext cx="10015776" cy="77152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6075"/>
              </a:lnSpc>
              <a:buNone/>
            </a:pPr>
            <a:r>
              <a:rPr lang="en-US" sz="4860" b="1">
                <a:solidFill>
                  <a:srgbClr val="484237"/>
                </a:solidFill>
                <a:latin typeface="Gelasio" pitchFamily="34" charset="0"/>
                <a:ea typeface="Gelasio" pitchFamily="34" charset="-122"/>
                <a:cs typeface="Gelasio" pitchFamily="34" charset="-120"/>
              </a:rPr>
              <a:t>Sparrow Search Algorithm (SSA)</a:t>
            </a:r>
            <a:endParaRPr lang="en-US" sz="4860"/>
          </a:p>
        </p:txBody>
      </p:sp>
      <p:sp>
        <p:nvSpPr>
          <p:cNvPr id="5" name="Text 3"/>
          <p:cNvSpPr/>
          <p:nvPr/>
        </p:nvSpPr>
        <p:spPr>
          <a:xfrm>
            <a:off x="864037" y="3074789"/>
            <a:ext cx="12902327" cy="39504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2200" dirty="0">
                <a:solidFill>
                  <a:srgbClr val="746558"/>
                </a:solidFill>
                <a:latin typeface="Gelasio" pitchFamily="34" charset="0"/>
                <a:ea typeface="Gelasio" pitchFamily="34" charset="-122"/>
                <a:cs typeface="Gelasio" pitchFamily="34" charset="-120"/>
              </a:rPr>
              <a:t>Optimizes LSTM </a:t>
            </a:r>
            <a:r>
              <a:rPr lang="en-US" sz="2200" dirty="0" err="1">
                <a:solidFill>
                  <a:srgbClr val="746558"/>
                </a:solidFill>
                <a:latin typeface="Gelasio" pitchFamily="34" charset="0"/>
                <a:ea typeface="Gelasio" pitchFamily="34" charset="-122"/>
                <a:cs typeface="Gelasio" pitchFamily="34" charset="-120"/>
              </a:rPr>
              <a:t>hyperparameters</a:t>
            </a:r>
            <a:r>
              <a:rPr lang="en-US" sz="2200" dirty="0">
                <a:solidFill>
                  <a:srgbClr val="746558"/>
                </a:solidFill>
                <a:latin typeface="Gelasio" pitchFamily="34" charset="0"/>
                <a:ea typeface="Gelasio" pitchFamily="34" charset="-122"/>
                <a:cs typeface="Gelasio" pitchFamily="34" charset="-120"/>
              </a:rPr>
              <a:t> for enhanced prediction accuracy.</a:t>
            </a:r>
            <a:endParaRPr lang="en-US" sz="2200" dirty="0"/>
          </a:p>
        </p:txBody>
      </p:sp>
      <p:sp>
        <p:nvSpPr>
          <p:cNvPr id="6" name="Text 4"/>
          <p:cNvSpPr/>
          <p:nvPr/>
        </p:nvSpPr>
        <p:spPr>
          <a:xfrm>
            <a:off x="864037" y="3994309"/>
            <a:ext cx="3898821" cy="77152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38"/>
              </a:lnSpc>
              <a:buNone/>
            </a:pPr>
            <a:r>
              <a:rPr lang="en-US" sz="2430" b="1" dirty="0">
                <a:solidFill>
                  <a:srgbClr val="484237"/>
                </a:solidFill>
                <a:latin typeface="Gelasio" pitchFamily="34" charset="0"/>
                <a:ea typeface="Gelasio" pitchFamily="34" charset="-122"/>
                <a:cs typeface="Gelasio" pitchFamily="34" charset="-120"/>
              </a:rPr>
              <a:t>SSA for </a:t>
            </a:r>
            <a:r>
              <a:rPr lang="en-US" sz="2430" b="1" dirty="0" err="1">
                <a:solidFill>
                  <a:srgbClr val="484237"/>
                </a:solidFill>
                <a:latin typeface="Gelasio" pitchFamily="34" charset="0"/>
                <a:ea typeface="Gelasio" pitchFamily="34" charset="-122"/>
                <a:cs typeface="Gelasio" pitchFamily="34" charset="-120"/>
              </a:rPr>
              <a:t>Hyperparameter</a:t>
            </a:r>
            <a:r>
              <a:rPr lang="en-US" sz="2430" b="1" dirty="0">
                <a:solidFill>
                  <a:srgbClr val="484237"/>
                </a:solidFill>
                <a:latin typeface="Gelasio" pitchFamily="34" charset="0"/>
                <a:ea typeface="Gelasio" pitchFamily="34" charset="-122"/>
                <a:cs typeface="Gelasio" pitchFamily="34" charset="-120"/>
              </a:rPr>
              <a:t> Tuning</a:t>
            </a:r>
            <a:endParaRPr lang="en-US" sz="2430" dirty="0"/>
          </a:p>
        </p:txBody>
      </p:sp>
      <p:sp>
        <p:nvSpPr>
          <p:cNvPr id="7" name="Text 5"/>
          <p:cNvSpPr/>
          <p:nvPr/>
        </p:nvSpPr>
        <p:spPr>
          <a:xfrm>
            <a:off x="864037" y="5012650"/>
            <a:ext cx="3898821" cy="118514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a:solidFill>
                  <a:srgbClr val="746558"/>
                </a:solidFill>
                <a:latin typeface="Gelasio" pitchFamily="34" charset="0"/>
                <a:ea typeface="Gelasio" pitchFamily="34" charset="-122"/>
                <a:cs typeface="Gelasio" pitchFamily="34" charset="-120"/>
              </a:rPr>
              <a:t>SSA explores the search space to find optimal values for LSTM hyperparameters.</a:t>
            </a:r>
            <a:endParaRPr lang="en-US" sz="1944"/>
          </a:p>
        </p:txBody>
      </p:sp>
      <p:sp>
        <p:nvSpPr>
          <p:cNvPr id="8" name="Text 6"/>
          <p:cNvSpPr/>
          <p:nvPr/>
        </p:nvSpPr>
        <p:spPr>
          <a:xfrm>
            <a:off x="5372695" y="3994309"/>
            <a:ext cx="3086100" cy="38576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38"/>
              </a:lnSpc>
              <a:buNone/>
            </a:pPr>
            <a:r>
              <a:rPr lang="en-US" sz="2430" b="1" dirty="0">
                <a:solidFill>
                  <a:srgbClr val="484237"/>
                </a:solidFill>
                <a:latin typeface="Gelasio" pitchFamily="34" charset="0"/>
                <a:ea typeface="Gelasio" pitchFamily="34" charset="-122"/>
                <a:cs typeface="Gelasio" pitchFamily="34" charset="-120"/>
              </a:rPr>
              <a:t>Advantages of SSA</a:t>
            </a:r>
            <a:endParaRPr lang="en-US" sz="2430" dirty="0"/>
          </a:p>
        </p:txBody>
      </p:sp>
      <p:sp>
        <p:nvSpPr>
          <p:cNvPr id="9" name="Text 7"/>
          <p:cNvSpPr/>
          <p:nvPr/>
        </p:nvSpPr>
        <p:spPr>
          <a:xfrm>
            <a:off x="5372695" y="4626888"/>
            <a:ext cx="3898821" cy="118514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746558"/>
                </a:solidFill>
                <a:latin typeface="Gelasio" pitchFamily="34" charset="0"/>
                <a:ea typeface="Gelasio" pitchFamily="34" charset="-122"/>
                <a:cs typeface="Gelasio" pitchFamily="34" charset="-120"/>
              </a:rPr>
              <a:t>Reduces the computational cost of finding the optimal </a:t>
            </a:r>
            <a:r>
              <a:rPr lang="en-US" sz="1944" dirty="0" err="1">
                <a:solidFill>
                  <a:srgbClr val="746558"/>
                </a:solidFill>
                <a:latin typeface="Gelasio" pitchFamily="34" charset="0"/>
                <a:ea typeface="Gelasio" pitchFamily="34" charset="-122"/>
                <a:cs typeface="Gelasio" pitchFamily="34" charset="-120"/>
              </a:rPr>
              <a:t>hyperparameter</a:t>
            </a:r>
            <a:r>
              <a:rPr lang="en-US" sz="1944" dirty="0">
                <a:solidFill>
                  <a:srgbClr val="746558"/>
                </a:solidFill>
                <a:latin typeface="Gelasio" pitchFamily="34" charset="0"/>
                <a:ea typeface="Gelasio" pitchFamily="34" charset="-122"/>
                <a:cs typeface="Gelasio" pitchFamily="34" charset="-120"/>
              </a:rPr>
              <a:t> values.</a:t>
            </a:r>
            <a:endParaRPr lang="en-US" sz="1944" dirty="0"/>
          </a:p>
        </p:txBody>
      </p:sp>
      <p:sp>
        <p:nvSpPr>
          <p:cNvPr id="10" name="Text 8"/>
          <p:cNvSpPr/>
          <p:nvPr/>
        </p:nvSpPr>
        <p:spPr>
          <a:xfrm>
            <a:off x="9881354" y="3994309"/>
            <a:ext cx="3898821" cy="77152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38"/>
              </a:lnSpc>
              <a:buNone/>
            </a:pPr>
            <a:r>
              <a:rPr lang="en-US" sz="2430" b="1" dirty="0">
                <a:solidFill>
                  <a:srgbClr val="484237"/>
                </a:solidFill>
                <a:latin typeface="Gelasio" pitchFamily="34" charset="0"/>
                <a:ea typeface="Gelasio" pitchFamily="34" charset="-122"/>
                <a:cs typeface="Gelasio" pitchFamily="34" charset="-120"/>
              </a:rPr>
              <a:t>Impact on LSTM Performance</a:t>
            </a:r>
            <a:endParaRPr lang="en-US" sz="2430" dirty="0"/>
          </a:p>
        </p:txBody>
      </p:sp>
      <p:sp>
        <p:nvSpPr>
          <p:cNvPr id="11" name="Text 9"/>
          <p:cNvSpPr/>
          <p:nvPr/>
        </p:nvSpPr>
        <p:spPr>
          <a:xfrm>
            <a:off x="9881354" y="5012650"/>
            <a:ext cx="3898821" cy="118514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4" dirty="0">
                <a:solidFill>
                  <a:srgbClr val="746558"/>
                </a:solidFill>
                <a:latin typeface="Gelasio" pitchFamily="34" charset="0"/>
                <a:ea typeface="Gelasio" pitchFamily="34" charset="-122"/>
                <a:cs typeface="Gelasio" pitchFamily="34" charset="-120"/>
              </a:rPr>
              <a:t>SSA results in an LSTM model with improved prediction accuracy and stability.</a:t>
            </a:r>
            <a:endParaRPr lang="en-US" sz="1944"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30885" y="793552"/>
            <a:ext cx="7855029" cy="11508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531"/>
              </a:lnSpc>
              <a:buNone/>
            </a:pPr>
            <a:r>
              <a:rPr lang="en-US" sz="3625" b="1" dirty="0">
                <a:solidFill>
                  <a:srgbClr val="484237"/>
                </a:solidFill>
                <a:latin typeface="Gelasio" pitchFamily="34" charset="0"/>
                <a:ea typeface="Gelasio" pitchFamily="34" charset="-122"/>
                <a:cs typeface="Gelasio" pitchFamily="34" charset="-120"/>
              </a:rPr>
              <a:t>Long Short-Term Memory (LSTM) Network</a:t>
            </a:r>
            <a:endParaRPr lang="en-US" sz="3625" dirty="0"/>
          </a:p>
        </p:txBody>
      </p:sp>
      <p:sp>
        <p:nvSpPr>
          <p:cNvPr id="6" name="Text 3"/>
          <p:cNvSpPr/>
          <p:nvPr/>
        </p:nvSpPr>
        <p:spPr>
          <a:xfrm>
            <a:off x="6123626" y="2108202"/>
            <a:ext cx="7855029" cy="58935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20"/>
              </a:lnSpc>
              <a:buNone/>
            </a:pPr>
            <a:r>
              <a:rPr lang="en-US" sz="2200" dirty="0">
                <a:solidFill>
                  <a:srgbClr val="746558"/>
                </a:solidFill>
                <a:latin typeface="Gelasio" pitchFamily="34" charset="0"/>
                <a:ea typeface="Gelasio" pitchFamily="34" charset="-122"/>
                <a:cs typeface="Gelasio" pitchFamily="34" charset="-120"/>
              </a:rPr>
              <a:t>A type of recurrent neural network (RNN) designed to learn long-term dependencies in sequential data.</a:t>
            </a:r>
            <a:endParaRPr lang="en-US" sz="2200" dirty="0"/>
          </a:p>
        </p:txBody>
      </p:sp>
      <p:pic>
        <p:nvPicPr>
          <p:cNvPr id="7" name="Image 1" descr="preencoded.png"/>
          <p:cNvPicPr>
            <a:picLocks noChangeAspect="1"/>
          </p:cNvPicPr>
          <p:nvPr/>
        </p:nvPicPr>
        <p:blipFill>
          <a:blip r:embed="rId4"/>
          <a:stretch>
            <a:fillRect/>
          </a:stretch>
        </p:blipFill>
        <p:spPr>
          <a:xfrm>
            <a:off x="6130885" y="3016925"/>
            <a:ext cx="920710" cy="1473041"/>
          </a:xfrm>
          <a:prstGeom prst="rect">
            <a:avLst/>
          </a:prstGeom>
        </p:spPr>
      </p:pic>
      <p:sp>
        <p:nvSpPr>
          <p:cNvPr id="8" name="Text 4"/>
          <p:cNvSpPr/>
          <p:nvPr/>
        </p:nvSpPr>
        <p:spPr>
          <a:xfrm>
            <a:off x="7327702" y="3200995"/>
            <a:ext cx="2301716" cy="28765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66"/>
              </a:lnSpc>
              <a:buNone/>
            </a:pPr>
            <a:r>
              <a:rPr lang="en-US" sz="2200" b="1" dirty="0">
                <a:solidFill>
                  <a:srgbClr val="746558"/>
                </a:solidFill>
                <a:latin typeface="Gelasio" pitchFamily="34" charset="0"/>
                <a:ea typeface="Gelasio" pitchFamily="34" charset="-122"/>
                <a:cs typeface="Gelasio" pitchFamily="34" charset="-120"/>
              </a:rPr>
              <a:t>Input Gate</a:t>
            </a:r>
            <a:endParaRPr lang="en-US" sz="2200" dirty="0"/>
          </a:p>
        </p:txBody>
      </p:sp>
      <p:sp>
        <p:nvSpPr>
          <p:cNvPr id="9" name="Text 5"/>
          <p:cNvSpPr/>
          <p:nvPr/>
        </p:nvSpPr>
        <p:spPr>
          <a:xfrm>
            <a:off x="7327702" y="3599021"/>
            <a:ext cx="6658213" cy="29468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20"/>
              </a:lnSpc>
              <a:buNone/>
            </a:pPr>
            <a:r>
              <a:rPr lang="en-US" sz="2000" dirty="0">
                <a:solidFill>
                  <a:srgbClr val="746558"/>
                </a:solidFill>
                <a:latin typeface="Gelasio" pitchFamily="34" charset="0"/>
                <a:ea typeface="Gelasio" pitchFamily="34" charset="-122"/>
                <a:cs typeface="Gelasio" pitchFamily="34" charset="-120"/>
              </a:rPr>
              <a:t>Controls the flow of new information into the memory cell.</a:t>
            </a:r>
            <a:endParaRPr lang="en-US" sz="2000" dirty="0"/>
          </a:p>
        </p:txBody>
      </p:sp>
      <p:pic>
        <p:nvPicPr>
          <p:cNvPr id="10" name="Image 2" descr="preencoded.png"/>
          <p:cNvPicPr>
            <a:picLocks noChangeAspect="1"/>
          </p:cNvPicPr>
          <p:nvPr/>
        </p:nvPicPr>
        <p:blipFill>
          <a:blip r:embed="rId5"/>
          <a:stretch>
            <a:fillRect/>
          </a:stretch>
        </p:blipFill>
        <p:spPr>
          <a:xfrm>
            <a:off x="6130885" y="4489966"/>
            <a:ext cx="920710" cy="1473041"/>
          </a:xfrm>
          <a:prstGeom prst="rect">
            <a:avLst/>
          </a:prstGeom>
        </p:spPr>
      </p:pic>
      <p:sp>
        <p:nvSpPr>
          <p:cNvPr id="11" name="Text 6"/>
          <p:cNvSpPr/>
          <p:nvPr/>
        </p:nvSpPr>
        <p:spPr>
          <a:xfrm>
            <a:off x="7327702" y="4674037"/>
            <a:ext cx="2301716" cy="28765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66"/>
              </a:lnSpc>
              <a:buNone/>
            </a:pPr>
            <a:r>
              <a:rPr lang="en-US" sz="2200" b="1" dirty="0">
                <a:solidFill>
                  <a:srgbClr val="746558"/>
                </a:solidFill>
                <a:latin typeface="Gelasio" pitchFamily="34" charset="0"/>
                <a:ea typeface="Gelasio" pitchFamily="34" charset="-122"/>
                <a:cs typeface="Gelasio" pitchFamily="34" charset="-120"/>
              </a:rPr>
              <a:t>Forget Gate</a:t>
            </a:r>
            <a:endParaRPr lang="en-US" sz="2200" dirty="0"/>
          </a:p>
        </p:txBody>
      </p:sp>
      <p:sp>
        <p:nvSpPr>
          <p:cNvPr id="12" name="Text 7"/>
          <p:cNvSpPr/>
          <p:nvPr/>
        </p:nvSpPr>
        <p:spPr>
          <a:xfrm>
            <a:off x="7327702" y="5072063"/>
            <a:ext cx="6658213" cy="29468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20"/>
              </a:lnSpc>
              <a:buNone/>
            </a:pPr>
            <a:r>
              <a:rPr lang="en-US" sz="2000" dirty="0">
                <a:solidFill>
                  <a:srgbClr val="746558"/>
                </a:solidFill>
                <a:latin typeface="Gelasio" pitchFamily="34" charset="0"/>
                <a:ea typeface="Gelasio" pitchFamily="34" charset="-122"/>
                <a:cs typeface="Gelasio" pitchFamily="34" charset="-120"/>
              </a:rPr>
              <a:t>Determines which information to discard from the cell's memory.</a:t>
            </a:r>
            <a:endParaRPr lang="en-US" sz="2000" dirty="0"/>
          </a:p>
        </p:txBody>
      </p:sp>
      <p:pic>
        <p:nvPicPr>
          <p:cNvPr id="13" name="Image 3" descr="preencoded.png"/>
          <p:cNvPicPr>
            <a:picLocks noChangeAspect="1"/>
          </p:cNvPicPr>
          <p:nvPr/>
        </p:nvPicPr>
        <p:blipFill>
          <a:blip r:embed="rId6"/>
          <a:stretch>
            <a:fillRect/>
          </a:stretch>
        </p:blipFill>
        <p:spPr>
          <a:xfrm>
            <a:off x="6130885" y="5963007"/>
            <a:ext cx="920710" cy="1473041"/>
          </a:xfrm>
          <a:prstGeom prst="rect">
            <a:avLst/>
          </a:prstGeom>
        </p:spPr>
      </p:pic>
      <p:sp>
        <p:nvSpPr>
          <p:cNvPr id="14" name="Text 8"/>
          <p:cNvSpPr/>
          <p:nvPr/>
        </p:nvSpPr>
        <p:spPr>
          <a:xfrm>
            <a:off x="7327702" y="6147078"/>
            <a:ext cx="2301716" cy="28765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66"/>
              </a:lnSpc>
              <a:buNone/>
            </a:pPr>
            <a:r>
              <a:rPr lang="en-US" sz="2200" b="1" dirty="0">
                <a:solidFill>
                  <a:srgbClr val="746558"/>
                </a:solidFill>
                <a:latin typeface="Gelasio" pitchFamily="34" charset="0"/>
                <a:ea typeface="Gelasio" pitchFamily="34" charset="-122"/>
                <a:cs typeface="Gelasio" pitchFamily="34" charset="-120"/>
              </a:rPr>
              <a:t>Output Gate</a:t>
            </a:r>
            <a:endParaRPr lang="en-US" sz="2200" dirty="0"/>
          </a:p>
        </p:txBody>
      </p:sp>
      <p:sp>
        <p:nvSpPr>
          <p:cNvPr id="15" name="Text 9"/>
          <p:cNvSpPr/>
          <p:nvPr/>
        </p:nvSpPr>
        <p:spPr>
          <a:xfrm>
            <a:off x="7327702" y="6545104"/>
            <a:ext cx="6658213" cy="94761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20"/>
              </a:lnSpc>
              <a:buNone/>
            </a:pPr>
            <a:r>
              <a:rPr lang="en-US" sz="2000" dirty="0">
                <a:solidFill>
                  <a:srgbClr val="746558"/>
                </a:solidFill>
                <a:latin typeface="Gelasio" pitchFamily="34" charset="0"/>
                <a:ea typeface="Gelasio" pitchFamily="34" charset="-122"/>
                <a:cs typeface="Gelasio" pitchFamily="34" charset="-120"/>
              </a:rPr>
              <a:t>Controls the output of the memory cell based on the </a:t>
            </a:r>
          </a:p>
          <a:p>
            <a:pPr marL="0" indent="0" algn="l">
              <a:lnSpc>
                <a:spcPts val="2320"/>
              </a:lnSpc>
              <a:buNone/>
            </a:pPr>
            <a:r>
              <a:rPr lang="en-US" sz="2000" dirty="0">
                <a:solidFill>
                  <a:srgbClr val="746558"/>
                </a:solidFill>
                <a:latin typeface="Gelasio" pitchFamily="34" charset="0"/>
                <a:ea typeface="Gelasio" pitchFamily="34" charset="-122"/>
                <a:cs typeface="Gelasio" pitchFamily="34" charset="-120"/>
              </a:rPr>
              <a:t>internal state.</a:t>
            </a:r>
            <a:endParaRPr lang="en-US" sz="2000"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0" y="0"/>
            <a:ext cx="14630400" cy="2740938"/>
          </a:xfrm>
          <a:prstGeom prst="rect">
            <a:avLst/>
          </a:prstGeom>
        </p:spPr>
      </p:pic>
      <p:sp>
        <p:nvSpPr>
          <p:cNvPr id="5" name="Text 2"/>
          <p:cNvSpPr/>
          <p:nvPr/>
        </p:nvSpPr>
        <p:spPr>
          <a:xfrm>
            <a:off x="1326237" y="3524607"/>
            <a:ext cx="11977926" cy="137040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396"/>
              </a:lnSpc>
              <a:buNone/>
            </a:pPr>
            <a:r>
              <a:rPr lang="en-US" sz="4316" b="1">
                <a:solidFill>
                  <a:srgbClr val="484237"/>
                </a:solidFill>
                <a:latin typeface="Gelasio" pitchFamily="34" charset="0"/>
                <a:ea typeface="Gelasio" pitchFamily="34" charset="-122"/>
                <a:cs typeface="Gelasio" pitchFamily="34" charset="-120"/>
              </a:rPr>
              <a:t>Integration of Sentiment Index and Fundamental Trading Data</a:t>
            </a:r>
            <a:endParaRPr lang="en-US" sz="4316"/>
          </a:p>
        </p:txBody>
      </p:sp>
      <p:sp>
        <p:nvSpPr>
          <p:cNvPr id="6" name="Text 3"/>
          <p:cNvSpPr/>
          <p:nvPr/>
        </p:nvSpPr>
        <p:spPr>
          <a:xfrm>
            <a:off x="1326237" y="5223867"/>
            <a:ext cx="11977926" cy="35087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63"/>
              </a:lnSpc>
              <a:buNone/>
            </a:pPr>
            <a:r>
              <a:rPr lang="en-US" sz="1727">
                <a:solidFill>
                  <a:srgbClr val="746558"/>
                </a:solidFill>
                <a:latin typeface="Gelasio" pitchFamily="34" charset="0"/>
                <a:ea typeface="Gelasio" pitchFamily="34" charset="-122"/>
                <a:cs typeface="Gelasio" pitchFamily="34" charset="-120"/>
              </a:rPr>
              <a:t>Sentiment analysis data is combined with fundamental trading data to provide a comprehensive input to the LSTM model.</a:t>
            </a:r>
            <a:endParaRPr lang="en-US" sz="1727"/>
          </a:p>
        </p:txBody>
      </p:sp>
      <p:sp>
        <p:nvSpPr>
          <p:cNvPr id="7" name="Shape 4"/>
          <p:cNvSpPr/>
          <p:nvPr/>
        </p:nvSpPr>
        <p:spPr>
          <a:xfrm>
            <a:off x="1326237" y="5821323"/>
            <a:ext cx="11977926" cy="1624608"/>
          </a:xfrm>
          <a:prstGeom prst="roundRect">
            <a:avLst>
              <a:gd name="adj" fmla="val 2025"/>
            </a:avLst>
          </a:prstGeom>
          <a:noFill/>
          <a:ln w="7620">
            <a:solidFill>
              <a:srgbClr val="000000">
                <a:alpha val="8000"/>
              </a:srgbClr>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Shape 5"/>
          <p:cNvSpPr/>
          <p:nvPr/>
        </p:nvSpPr>
        <p:spPr>
          <a:xfrm>
            <a:off x="1333857" y="5828943"/>
            <a:ext cx="11962686" cy="629245"/>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 6"/>
          <p:cNvSpPr/>
          <p:nvPr/>
        </p:nvSpPr>
        <p:spPr>
          <a:xfrm>
            <a:off x="1553051" y="5968127"/>
            <a:ext cx="5539145" cy="35087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63"/>
              </a:lnSpc>
              <a:buNone/>
            </a:pPr>
            <a:r>
              <a:rPr lang="en-US" sz="1727">
                <a:solidFill>
                  <a:srgbClr val="746558"/>
                </a:solidFill>
                <a:latin typeface="Gelasio" pitchFamily="34" charset="0"/>
                <a:ea typeface="Gelasio" pitchFamily="34" charset="-122"/>
                <a:cs typeface="Gelasio" pitchFamily="34" charset="-120"/>
              </a:rPr>
              <a:t>Sentiment Data</a:t>
            </a:r>
            <a:endParaRPr lang="en-US" sz="1727"/>
          </a:p>
        </p:txBody>
      </p:sp>
      <p:sp>
        <p:nvSpPr>
          <p:cNvPr id="10" name="Text 7"/>
          <p:cNvSpPr/>
          <p:nvPr/>
        </p:nvSpPr>
        <p:spPr>
          <a:xfrm>
            <a:off x="7538204" y="5968127"/>
            <a:ext cx="5539145" cy="35087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63"/>
              </a:lnSpc>
              <a:buNone/>
            </a:pPr>
            <a:r>
              <a:rPr lang="en-US" sz="1727">
                <a:solidFill>
                  <a:srgbClr val="746558"/>
                </a:solidFill>
                <a:latin typeface="Gelasio" pitchFamily="34" charset="0"/>
                <a:ea typeface="Gelasio" pitchFamily="34" charset="-122"/>
                <a:cs typeface="Gelasio" pitchFamily="34" charset="-120"/>
              </a:rPr>
              <a:t>Captures market mood and investor psychology.</a:t>
            </a:r>
            <a:endParaRPr lang="en-US" sz="1727"/>
          </a:p>
        </p:txBody>
      </p:sp>
      <p:sp>
        <p:nvSpPr>
          <p:cNvPr id="11" name="Shape 8"/>
          <p:cNvSpPr/>
          <p:nvPr/>
        </p:nvSpPr>
        <p:spPr>
          <a:xfrm>
            <a:off x="1333857" y="6458188"/>
            <a:ext cx="11962686" cy="980123"/>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 9"/>
          <p:cNvSpPr/>
          <p:nvPr/>
        </p:nvSpPr>
        <p:spPr>
          <a:xfrm>
            <a:off x="1553051" y="6597372"/>
            <a:ext cx="5539145" cy="35087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63"/>
              </a:lnSpc>
              <a:buNone/>
            </a:pPr>
            <a:r>
              <a:rPr lang="en-US" sz="1727">
                <a:solidFill>
                  <a:srgbClr val="746558"/>
                </a:solidFill>
                <a:latin typeface="Gelasio" pitchFamily="34" charset="0"/>
                <a:ea typeface="Gelasio" pitchFamily="34" charset="-122"/>
                <a:cs typeface="Gelasio" pitchFamily="34" charset="-120"/>
              </a:rPr>
              <a:t>Fundamental Data</a:t>
            </a:r>
            <a:endParaRPr lang="en-US" sz="1727"/>
          </a:p>
        </p:txBody>
      </p:sp>
      <p:sp>
        <p:nvSpPr>
          <p:cNvPr id="13" name="Text 10"/>
          <p:cNvSpPr/>
          <p:nvPr/>
        </p:nvSpPr>
        <p:spPr>
          <a:xfrm>
            <a:off x="7538204" y="6597372"/>
            <a:ext cx="5539145" cy="70175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63"/>
              </a:lnSpc>
              <a:buNone/>
            </a:pPr>
            <a:r>
              <a:rPr lang="en-US" sz="1727">
                <a:solidFill>
                  <a:srgbClr val="746558"/>
                </a:solidFill>
                <a:latin typeface="Gelasio" pitchFamily="34" charset="0"/>
                <a:ea typeface="Gelasio" pitchFamily="34" charset="-122"/>
                <a:cs typeface="Gelasio" pitchFamily="34" charset="-120"/>
              </a:rPr>
              <a:t>Includes financial statements, company news, and economic indicators.</a:t>
            </a:r>
            <a:endParaRPr lang="en-US" sz="1727"/>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31743"/>
          </a:xfrm>
          <a:prstGeom prst="rect">
            <a:avLst/>
          </a:prstGeom>
          <a:solidFill>
            <a:srgbClr val="F9F6F0"/>
          </a:solidFill>
          <a:ln/>
        </p:spPr>
      </p:sp>
      <p:sp>
        <p:nvSpPr>
          <p:cNvPr id="4" name="Text 2"/>
          <p:cNvSpPr/>
          <p:nvPr/>
        </p:nvSpPr>
        <p:spPr>
          <a:xfrm>
            <a:off x="1900595" y="545068"/>
            <a:ext cx="10829092" cy="1238964"/>
          </a:xfrm>
          <a:prstGeom prst="rect">
            <a:avLst/>
          </a:prstGeom>
          <a:noFill/>
          <a:ln/>
        </p:spPr>
        <p:txBody>
          <a:bodyPr wrap="square" rtlCol="0" anchor="t"/>
          <a:lstStyle/>
          <a:p>
            <a:pPr marL="0" indent="0">
              <a:lnSpc>
                <a:spcPts val="4878"/>
              </a:lnSpc>
              <a:buNone/>
            </a:pPr>
            <a:r>
              <a:rPr lang="en-US" sz="3902" b="1" dirty="0">
                <a:solidFill>
                  <a:srgbClr val="484237"/>
                </a:solidFill>
                <a:latin typeface="Gelasio" pitchFamily="34" charset="0"/>
                <a:ea typeface="Gelasio" pitchFamily="34" charset="-122"/>
                <a:cs typeface="Gelasio" pitchFamily="34" charset="-120"/>
              </a:rPr>
              <a:t>Model Construction - MS-SSA-LSTM Stock Price Prediction Model</a:t>
            </a:r>
            <a:endParaRPr lang="en-US" sz="3902" dirty="0"/>
          </a:p>
        </p:txBody>
      </p:sp>
      <p:sp>
        <p:nvSpPr>
          <p:cNvPr id="5" name="Shape 3"/>
          <p:cNvSpPr/>
          <p:nvPr/>
        </p:nvSpPr>
        <p:spPr>
          <a:xfrm>
            <a:off x="7303651" y="2180511"/>
            <a:ext cx="22860" cy="5506164"/>
          </a:xfrm>
          <a:prstGeom prst="roundRect">
            <a:avLst>
              <a:gd name="adj" fmla="val 130082"/>
            </a:avLst>
          </a:prstGeom>
          <a:solidFill>
            <a:srgbClr val="D4CEC3"/>
          </a:solidFill>
          <a:ln/>
        </p:spPr>
      </p:sp>
      <p:sp>
        <p:nvSpPr>
          <p:cNvPr id="6" name="Shape 4"/>
          <p:cNvSpPr/>
          <p:nvPr/>
        </p:nvSpPr>
        <p:spPr>
          <a:xfrm>
            <a:off x="6421160" y="2615089"/>
            <a:ext cx="693777" cy="22860"/>
          </a:xfrm>
          <a:prstGeom prst="roundRect">
            <a:avLst>
              <a:gd name="adj" fmla="val 130082"/>
            </a:avLst>
          </a:prstGeom>
          <a:solidFill>
            <a:srgbClr val="D4CEC3"/>
          </a:solidFill>
          <a:ln/>
        </p:spPr>
      </p:sp>
      <p:sp>
        <p:nvSpPr>
          <p:cNvPr id="7" name="Shape 5"/>
          <p:cNvSpPr/>
          <p:nvPr/>
        </p:nvSpPr>
        <p:spPr>
          <a:xfrm>
            <a:off x="7092077" y="2403515"/>
            <a:ext cx="446008" cy="446008"/>
          </a:xfrm>
          <a:prstGeom prst="roundRect">
            <a:avLst>
              <a:gd name="adj" fmla="val 6667"/>
            </a:avLst>
          </a:prstGeom>
          <a:solidFill>
            <a:srgbClr val="EEE8DD"/>
          </a:solidFill>
          <a:ln/>
        </p:spPr>
      </p:sp>
      <p:sp>
        <p:nvSpPr>
          <p:cNvPr id="8" name="Text 6"/>
          <p:cNvSpPr/>
          <p:nvPr/>
        </p:nvSpPr>
        <p:spPr>
          <a:xfrm>
            <a:off x="7244953" y="2477810"/>
            <a:ext cx="140256" cy="297418"/>
          </a:xfrm>
          <a:prstGeom prst="rect">
            <a:avLst/>
          </a:prstGeom>
          <a:noFill/>
          <a:ln/>
        </p:spPr>
        <p:txBody>
          <a:bodyPr wrap="none" rtlCol="0" anchor="t"/>
          <a:lstStyle/>
          <a:p>
            <a:pPr marL="0" indent="0" algn="ctr">
              <a:lnSpc>
                <a:spcPts val="2341"/>
              </a:lnSpc>
              <a:buNone/>
            </a:pPr>
            <a:r>
              <a:rPr lang="en-US" sz="2341" b="1" dirty="0">
                <a:solidFill>
                  <a:srgbClr val="746558"/>
                </a:solidFill>
                <a:latin typeface="Gelasio" pitchFamily="34" charset="0"/>
                <a:ea typeface="Gelasio" pitchFamily="34" charset="-122"/>
                <a:cs typeface="Gelasio" pitchFamily="34" charset="-120"/>
              </a:rPr>
              <a:t>1</a:t>
            </a:r>
            <a:endParaRPr lang="en-US" sz="2341" dirty="0"/>
          </a:p>
        </p:txBody>
      </p:sp>
      <p:sp>
        <p:nvSpPr>
          <p:cNvPr id="9" name="Text 7"/>
          <p:cNvSpPr/>
          <p:nvPr/>
        </p:nvSpPr>
        <p:spPr>
          <a:xfrm>
            <a:off x="3251240" y="2378750"/>
            <a:ext cx="2973586" cy="371713"/>
          </a:xfrm>
          <a:prstGeom prst="rect">
            <a:avLst/>
          </a:prstGeom>
          <a:noFill/>
          <a:ln/>
        </p:spPr>
        <p:txBody>
          <a:bodyPr wrap="none" rtlCol="0" anchor="t"/>
          <a:lstStyle/>
          <a:p>
            <a:pPr marL="0" indent="0" algn="r">
              <a:lnSpc>
                <a:spcPts val="2927"/>
              </a:lnSpc>
              <a:buNone/>
            </a:pPr>
            <a:r>
              <a:rPr lang="en-US" sz="2341" b="1" dirty="0">
                <a:solidFill>
                  <a:srgbClr val="746558"/>
                </a:solidFill>
                <a:latin typeface="Gelasio" pitchFamily="34" charset="0"/>
                <a:ea typeface="Gelasio" pitchFamily="34" charset="-122"/>
                <a:cs typeface="Gelasio" pitchFamily="34" charset="-120"/>
              </a:rPr>
              <a:t>Data Collection</a:t>
            </a:r>
            <a:endParaRPr lang="en-US" sz="2341" dirty="0"/>
          </a:p>
        </p:txBody>
      </p:sp>
      <p:sp>
        <p:nvSpPr>
          <p:cNvPr id="10" name="Text 8"/>
          <p:cNvSpPr/>
          <p:nvPr/>
        </p:nvSpPr>
        <p:spPr>
          <a:xfrm>
            <a:off x="1900595" y="2869406"/>
            <a:ext cx="4324231" cy="634365"/>
          </a:xfrm>
          <a:prstGeom prst="rect">
            <a:avLst/>
          </a:prstGeom>
          <a:noFill/>
          <a:ln/>
        </p:spPr>
        <p:txBody>
          <a:bodyPr wrap="square" rtlCol="0" anchor="t"/>
          <a:lstStyle/>
          <a:p>
            <a:pPr marL="0" indent="0" algn="r">
              <a:lnSpc>
                <a:spcPts val="2498"/>
              </a:lnSpc>
              <a:buNone/>
            </a:pPr>
            <a:r>
              <a:rPr lang="en-US" sz="2000" dirty="0">
                <a:solidFill>
                  <a:srgbClr val="746558"/>
                </a:solidFill>
                <a:latin typeface="Gelasio" pitchFamily="34" charset="0"/>
                <a:ea typeface="Gelasio" pitchFamily="34" charset="-122"/>
                <a:cs typeface="Gelasio" pitchFamily="34" charset="-120"/>
              </a:rPr>
              <a:t>Historical trading indicators and sentiment data from  Money forums.</a:t>
            </a:r>
            <a:endParaRPr lang="en-US" sz="2000" dirty="0"/>
          </a:p>
        </p:txBody>
      </p:sp>
      <p:sp>
        <p:nvSpPr>
          <p:cNvPr id="11" name="Shape 9"/>
          <p:cNvSpPr/>
          <p:nvPr/>
        </p:nvSpPr>
        <p:spPr>
          <a:xfrm>
            <a:off x="7515225" y="3606284"/>
            <a:ext cx="693777" cy="22860"/>
          </a:xfrm>
          <a:prstGeom prst="roundRect">
            <a:avLst>
              <a:gd name="adj" fmla="val 130082"/>
            </a:avLst>
          </a:prstGeom>
          <a:solidFill>
            <a:srgbClr val="D4CEC3"/>
          </a:solidFill>
          <a:ln/>
        </p:spPr>
      </p:sp>
      <p:sp>
        <p:nvSpPr>
          <p:cNvPr id="12" name="Shape 10"/>
          <p:cNvSpPr/>
          <p:nvPr/>
        </p:nvSpPr>
        <p:spPr>
          <a:xfrm>
            <a:off x="7092077" y="3394710"/>
            <a:ext cx="446008" cy="446008"/>
          </a:xfrm>
          <a:prstGeom prst="roundRect">
            <a:avLst>
              <a:gd name="adj" fmla="val 6667"/>
            </a:avLst>
          </a:prstGeom>
          <a:solidFill>
            <a:srgbClr val="EEE8DD"/>
          </a:solidFill>
          <a:ln/>
        </p:spPr>
      </p:sp>
      <p:sp>
        <p:nvSpPr>
          <p:cNvPr id="13" name="Text 11"/>
          <p:cNvSpPr/>
          <p:nvPr/>
        </p:nvSpPr>
        <p:spPr>
          <a:xfrm>
            <a:off x="7224951" y="3469005"/>
            <a:ext cx="180261" cy="297418"/>
          </a:xfrm>
          <a:prstGeom prst="rect">
            <a:avLst/>
          </a:prstGeom>
          <a:noFill/>
          <a:ln/>
        </p:spPr>
        <p:txBody>
          <a:bodyPr wrap="none" rtlCol="0" anchor="t"/>
          <a:lstStyle/>
          <a:p>
            <a:pPr marL="0" indent="0" algn="ctr">
              <a:lnSpc>
                <a:spcPts val="2341"/>
              </a:lnSpc>
              <a:buNone/>
            </a:pPr>
            <a:r>
              <a:rPr lang="en-US" sz="2341" b="1" dirty="0">
                <a:solidFill>
                  <a:srgbClr val="746558"/>
                </a:solidFill>
                <a:latin typeface="Gelasio" pitchFamily="34" charset="0"/>
                <a:ea typeface="Gelasio" pitchFamily="34" charset="-122"/>
                <a:cs typeface="Gelasio" pitchFamily="34" charset="-120"/>
              </a:rPr>
              <a:t>2</a:t>
            </a:r>
            <a:endParaRPr lang="en-US" sz="2341" dirty="0"/>
          </a:p>
        </p:txBody>
      </p:sp>
      <p:sp>
        <p:nvSpPr>
          <p:cNvPr id="14" name="Text 12"/>
          <p:cNvSpPr/>
          <p:nvPr/>
        </p:nvSpPr>
        <p:spPr>
          <a:xfrm>
            <a:off x="8405336" y="3369945"/>
            <a:ext cx="2973586" cy="371713"/>
          </a:xfrm>
          <a:prstGeom prst="rect">
            <a:avLst/>
          </a:prstGeom>
          <a:noFill/>
          <a:ln/>
        </p:spPr>
        <p:txBody>
          <a:bodyPr wrap="none" rtlCol="0" anchor="t"/>
          <a:lstStyle/>
          <a:p>
            <a:pPr marL="0" indent="0" algn="l">
              <a:lnSpc>
                <a:spcPts val="2927"/>
              </a:lnSpc>
              <a:buNone/>
            </a:pPr>
            <a:r>
              <a:rPr lang="en-US" sz="2341" b="1" dirty="0">
                <a:solidFill>
                  <a:srgbClr val="746558"/>
                </a:solidFill>
                <a:latin typeface="Gelasio" pitchFamily="34" charset="0"/>
                <a:ea typeface="Gelasio" pitchFamily="34" charset="-122"/>
                <a:cs typeface="Gelasio" pitchFamily="34" charset="-120"/>
              </a:rPr>
              <a:t>Sentiment Analysis</a:t>
            </a:r>
            <a:endParaRPr lang="en-US" sz="2341" dirty="0"/>
          </a:p>
        </p:txBody>
      </p:sp>
      <p:sp>
        <p:nvSpPr>
          <p:cNvPr id="15" name="Text 13"/>
          <p:cNvSpPr/>
          <p:nvPr/>
        </p:nvSpPr>
        <p:spPr>
          <a:xfrm>
            <a:off x="8405336" y="3860602"/>
            <a:ext cx="4324350" cy="634365"/>
          </a:xfrm>
          <a:prstGeom prst="rect">
            <a:avLst/>
          </a:prstGeom>
          <a:noFill/>
          <a:ln/>
        </p:spPr>
        <p:txBody>
          <a:bodyPr wrap="square" rtlCol="0" anchor="t"/>
          <a:lstStyle/>
          <a:p>
            <a:pPr marL="0" indent="0" algn="l">
              <a:lnSpc>
                <a:spcPts val="2498"/>
              </a:lnSpc>
              <a:buNone/>
            </a:pPr>
            <a:r>
              <a:rPr lang="en-US" sz="2000" dirty="0">
                <a:solidFill>
                  <a:srgbClr val="746558"/>
                </a:solidFill>
                <a:latin typeface="Gelasio" pitchFamily="34" charset="0"/>
                <a:ea typeface="Gelasio" pitchFamily="34" charset="-122"/>
                <a:cs typeface="Gelasio" pitchFamily="34" charset="-120"/>
              </a:rPr>
              <a:t>Build a sentiment dictionary, calculate sentiment indicators.</a:t>
            </a:r>
            <a:endParaRPr lang="en-US" sz="2000" dirty="0"/>
          </a:p>
        </p:txBody>
      </p:sp>
      <p:sp>
        <p:nvSpPr>
          <p:cNvPr id="16" name="Shape 14"/>
          <p:cNvSpPr/>
          <p:nvPr/>
        </p:nvSpPr>
        <p:spPr>
          <a:xfrm>
            <a:off x="6421160" y="4498300"/>
            <a:ext cx="693777" cy="22860"/>
          </a:xfrm>
          <a:prstGeom prst="roundRect">
            <a:avLst>
              <a:gd name="adj" fmla="val 130082"/>
            </a:avLst>
          </a:prstGeom>
          <a:solidFill>
            <a:srgbClr val="D4CEC3"/>
          </a:solidFill>
          <a:ln/>
        </p:spPr>
      </p:sp>
      <p:sp>
        <p:nvSpPr>
          <p:cNvPr id="17" name="Shape 15"/>
          <p:cNvSpPr/>
          <p:nvPr/>
        </p:nvSpPr>
        <p:spPr>
          <a:xfrm>
            <a:off x="7092077" y="4286726"/>
            <a:ext cx="446008" cy="446008"/>
          </a:xfrm>
          <a:prstGeom prst="roundRect">
            <a:avLst>
              <a:gd name="adj" fmla="val 6667"/>
            </a:avLst>
          </a:prstGeom>
          <a:solidFill>
            <a:srgbClr val="EEE8DD"/>
          </a:solidFill>
          <a:ln/>
        </p:spPr>
      </p:sp>
      <p:sp>
        <p:nvSpPr>
          <p:cNvPr id="18" name="Text 16"/>
          <p:cNvSpPr/>
          <p:nvPr/>
        </p:nvSpPr>
        <p:spPr>
          <a:xfrm>
            <a:off x="7225427" y="4361021"/>
            <a:ext cx="179189" cy="297418"/>
          </a:xfrm>
          <a:prstGeom prst="rect">
            <a:avLst/>
          </a:prstGeom>
          <a:noFill/>
          <a:ln/>
        </p:spPr>
        <p:txBody>
          <a:bodyPr wrap="none" rtlCol="0" anchor="t"/>
          <a:lstStyle/>
          <a:p>
            <a:pPr marL="0" indent="0" algn="ctr">
              <a:lnSpc>
                <a:spcPts val="2341"/>
              </a:lnSpc>
              <a:buNone/>
            </a:pPr>
            <a:r>
              <a:rPr lang="en-US" sz="2341" b="1" dirty="0">
                <a:solidFill>
                  <a:srgbClr val="746558"/>
                </a:solidFill>
                <a:latin typeface="Gelasio" pitchFamily="34" charset="0"/>
                <a:ea typeface="Gelasio" pitchFamily="34" charset="-122"/>
                <a:cs typeface="Gelasio" pitchFamily="34" charset="-120"/>
              </a:rPr>
              <a:t>3</a:t>
            </a:r>
            <a:endParaRPr lang="en-US" sz="2341" dirty="0"/>
          </a:p>
        </p:txBody>
      </p:sp>
      <p:sp>
        <p:nvSpPr>
          <p:cNvPr id="19" name="Text 17"/>
          <p:cNvSpPr/>
          <p:nvPr/>
        </p:nvSpPr>
        <p:spPr>
          <a:xfrm>
            <a:off x="3251240" y="4261961"/>
            <a:ext cx="2973586" cy="371713"/>
          </a:xfrm>
          <a:prstGeom prst="rect">
            <a:avLst/>
          </a:prstGeom>
          <a:noFill/>
          <a:ln/>
        </p:spPr>
        <p:txBody>
          <a:bodyPr wrap="none" rtlCol="0" anchor="t"/>
          <a:lstStyle/>
          <a:p>
            <a:pPr marL="0" indent="0" algn="r">
              <a:lnSpc>
                <a:spcPts val="2927"/>
              </a:lnSpc>
              <a:buNone/>
            </a:pPr>
            <a:r>
              <a:rPr lang="en-US" sz="2341" b="1" dirty="0">
                <a:solidFill>
                  <a:srgbClr val="746558"/>
                </a:solidFill>
                <a:latin typeface="Gelasio" pitchFamily="34" charset="0"/>
                <a:ea typeface="Gelasio" pitchFamily="34" charset="-122"/>
                <a:cs typeface="Gelasio" pitchFamily="34" charset="-120"/>
              </a:rPr>
              <a:t>Data Preprocessing</a:t>
            </a:r>
            <a:endParaRPr lang="en-US" sz="2341" dirty="0"/>
          </a:p>
        </p:txBody>
      </p:sp>
      <p:sp>
        <p:nvSpPr>
          <p:cNvPr id="20" name="Text 18"/>
          <p:cNvSpPr/>
          <p:nvPr/>
        </p:nvSpPr>
        <p:spPr>
          <a:xfrm>
            <a:off x="1900595" y="4752618"/>
            <a:ext cx="4324231" cy="634365"/>
          </a:xfrm>
          <a:prstGeom prst="rect">
            <a:avLst/>
          </a:prstGeom>
          <a:noFill/>
          <a:ln/>
        </p:spPr>
        <p:txBody>
          <a:bodyPr wrap="square" rtlCol="0" anchor="t"/>
          <a:lstStyle/>
          <a:p>
            <a:pPr marL="0" indent="0" algn="r">
              <a:lnSpc>
                <a:spcPts val="2498"/>
              </a:lnSpc>
              <a:buNone/>
            </a:pPr>
            <a:r>
              <a:rPr lang="en-US" sz="2000" dirty="0">
                <a:solidFill>
                  <a:srgbClr val="746558"/>
                </a:solidFill>
                <a:latin typeface="Gelasio" pitchFamily="34" charset="0"/>
                <a:ea typeface="Gelasio" pitchFamily="34" charset="-122"/>
                <a:cs typeface="Gelasio" pitchFamily="34" charset="-120"/>
              </a:rPr>
              <a:t>Integrate and normalize data into a multi-source index matrix.</a:t>
            </a:r>
            <a:endParaRPr lang="en-US" sz="2000" dirty="0"/>
          </a:p>
        </p:txBody>
      </p:sp>
      <p:sp>
        <p:nvSpPr>
          <p:cNvPr id="21" name="Shape 19"/>
          <p:cNvSpPr/>
          <p:nvPr/>
        </p:nvSpPr>
        <p:spPr>
          <a:xfrm>
            <a:off x="7515225" y="5390436"/>
            <a:ext cx="693777" cy="22860"/>
          </a:xfrm>
          <a:prstGeom prst="roundRect">
            <a:avLst>
              <a:gd name="adj" fmla="val 130082"/>
            </a:avLst>
          </a:prstGeom>
          <a:solidFill>
            <a:srgbClr val="D4CEC3"/>
          </a:solidFill>
          <a:ln/>
        </p:spPr>
      </p:sp>
      <p:sp>
        <p:nvSpPr>
          <p:cNvPr id="22" name="Shape 20"/>
          <p:cNvSpPr/>
          <p:nvPr/>
        </p:nvSpPr>
        <p:spPr>
          <a:xfrm>
            <a:off x="7092077" y="5178862"/>
            <a:ext cx="446008" cy="446008"/>
          </a:xfrm>
          <a:prstGeom prst="roundRect">
            <a:avLst>
              <a:gd name="adj" fmla="val 6667"/>
            </a:avLst>
          </a:prstGeom>
          <a:solidFill>
            <a:srgbClr val="EEE8DD"/>
          </a:solidFill>
          <a:ln/>
        </p:spPr>
      </p:sp>
      <p:sp>
        <p:nvSpPr>
          <p:cNvPr id="23" name="Text 21"/>
          <p:cNvSpPr/>
          <p:nvPr/>
        </p:nvSpPr>
        <p:spPr>
          <a:xfrm>
            <a:off x="7222331" y="5253157"/>
            <a:ext cx="185380" cy="297418"/>
          </a:xfrm>
          <a:prstGeom prst="rect">
            <a:avLst/>
          </a:prstGeom>
          <a:noFill/>
          <a:ln/>
        </p:spPr>
        <p:txBody>
          <a:bodyPr wrap="none" rtlCol="0" anchor="t"/>
          <a:lstStyle/>
          <a:p>
            <a:pPr marL="0" indent="0" algn="ctr">
              <a:lnSpc>
                <a:spcPts val="2341"/>
              </a:lnSpc>
              <a:buNone/>
            </a:pPr>
            <a:r>
              <a:rPr lang="en-US" sz="2341" b="1" dirty="0">
                <a:solidFill>
                  <a:srgbClr val="746558"/>
                </a:solidFill>
                <a:latin typeface="Gelasio" pitchFamily="34" charset="0"/>
                <a:ea typeface="Gelasio" pitchFamily="34" charset="-122"/>
                <a:cs typeface="Gelasio" pitchFamily="34" charset="-120"/>
              </a:rPr>
              <a:t>4</a:t>
            </a:r>
            <a:endParaRPr lang="en-US" sz="2341" dirty="0"/>
          </a:p>
        </p:txBody>
      </p:sp>
      <p:sp>
        <p:nvSpPr>
          <p:cNvPr id="24" name="Text 22"/>
          <p:cNvSpPr/>
          <p:nvPr/>
        </p:nvSpPr>
        <p:spPr>
          <a:xfrm>
            <a:off x="8405336" y="5154097"/>
            <a:ext cx="3537109" cy="371713"/>
          </a:xfrm>
          <a:prstGeom prst="rect">
            <a:avLst/>
          </a:prstGeom>
          <a:noFill/>
          <a:ln/>
        </p:spPr>
        <p:txBody>
          <a:bodyPr wrap="none" rtlCol="0" anchor="t"/>
          <a:lstStyle/>
          <a:p>
            <a:pPr marL="0" indent="0" algn="l">
              <a:lnSpc>
                <a:spcPts val="2927"/>
              </a:lnSpc>
              <a:buNone/>
            </a:pPr>
            <a:r>
              <a:rPr lang="en-US" sz="2341" b="1" dirty="0">
                <a:solidFill>
                  <a:srgbClr val="746558"/>
                </a:solidFill>
                <a:latin typeface="Gelasio" pitchFamily="34" charset="0"/>
                <a:ea typeface="Gelasio" pitchFamily="34" charset="-122"/>
                <a:cs typeface="Gelasio" pitchFamily="34" charset="-120"/>
              </a:rPr>
              <a:t>Parameter Initialization</a:t>
            </a:r>
            <a:endParaRPr lang="en-US" sz="2341" dirty="0"/>
          </a:p>
        </p:txBody>
      </p:sp>
      <p:sp>
        <p:nvSpPr>
          <p:cNvPr id="25" name="Text 23"/>
          <p:cNvSpPr/>
          <p:nvPr/>
        </p:nvSpPr>
        <p:spPr>
          <a:xfrm>
            <a:off x="8405336" y="5644753"/>
            <a:ext cx="4324350" cy="317183"/>
          </a:xfrm>
          <a:prstGeom prst="rect">
            <a:avLst/>
          </a:prstGeom>
          <a:noFill/>
          <a:ln/>
        </p:spPr>
        <p:txBody>
          <a:bodyPr wrap="none" rtlCol="0" anchor="t"/>
          <a:lstStyle/>
          <a:p>
            <a:pPr marL="0" indent="0" algn="l">
              <a:lnSpc>
                <a:spcPts val="2498"/>
              </a:lnSpc>
              <a:buNone/>
            </a:pPr>
            <a:r>
              <a:rPr lang="en-US" sz="2000" dirty="0">
                <a:solidFill>
                  <a:srgbClr val="746558"/>
                </a:solidFill>
                <a:latin typeface="Gelasio" pitchFamily="34" charset="0"/>
                <a:ea typeface="Gelasio" pitchFamily="34" charset="-122"/>
                <a:cs typeface="Gelasio" pitchFamily="34" charset="-120"/>
              </a:rPr>
              <a:t>LSTM and SSA parameter settings.</a:t>
            </a:r>
            <a:endParaRPr lang="en-US" sz="2000" dirty="0"/>
          </a:p>
        </p:txBody>
      </p:sp>
      <p:sp>
        <p:nvSpPr>
          <p:cNvPr id="26" name="Shape 24"/>
          <p:cNvSpPr/>
          <p:nvPr/>
        </p:nvSpPr>
        <p:spPr>
          <a:xfrm>
            <a:off x="6421160" y="6282571"/>
            <a:ext cx="693777" cy="22860"/>
          </a:xfrm>
          <a:prstGeom prst="roundRect">
            <a:avLst>
              <a:gd name="adj" fmla="val 130082"/>
            </a:avLst>
          </a:prstGeom>
          <a:solidFill>
            <a:srgbClr val="D4CEC3"/>
          </a:solidFill>
          <a:ln/>
        </p:spPr>
      </p:sp>
      <p:sp>
        <p:nvSpPr>
          <p:cNvPr id="27" name="Shape 25"/>
          <p:cNvSpPr/>
          <p:nvPr/>
        </p:nvSpPr>
        <p:spPr>
          <a:xfrm>
            <a:off x="7092077" y="6070997"/>
            <a:ext cx="446008" cy="446008"/>
          </a:xfrm>
          <a:prstGeom prst="roundRect">
            <a:avLst>
              <a:gd name="adj" fmla="val 6667"/>
            </a:avLst>
          </a:prstGeom>
          <a:solidFill>
            <a:srgbClr val="EEE8DD"/>
          </a:solidFill>
          <a:ln/>
        </p:spPr>
      </p:sp>
      <p:sp>
        <p:nvSpPr>
          <p:cNvPr id="28" name="Text 26"/>
          <p:cNvSpPr/>
          <p:nvPr/>
        </p:nvSpPr>
        <p:spPr>
          <a:xfrm>
            <a:off x="7229118" y="6145292"/>
            <a:ext cx="171807" cy="297418"/>
          </a:xfrm>
          <a:prstGeom prst="rect">
            <a:avLst/>
          </a:prstGeom>
          <a:noFill/>
          <a:ln/>
        </p:spPr>
        <p:txBody>
          <a:bodyPr wrap="none" rtlCol="0" anchor="t"/>
          <a:lstStyle/>
          <a:p>
            <a:pPr marL="0" indent="0" algn="ctr">
              <a:lnSpc>
                <a:spcPts val="2341"/>
              </a:lnSpc>
              <a:buNone/>
            </a:pPr>
            <a:r>
              <a:rPr lang="en-US" sz="2341" b="1" dirty="0">
                <a:solidFill>
                  <a:srgbClr val="746558"/>
                </a:solidFill>
                <a:latin typeface="Gelasio" pitchFamily="34" charset="0"/>
                <a:ea typeface="Gelasio" pitchFamily="34" charset="-122"/>
                <a:cs typeface="Gelasio" pitchFamily="34" charset="-120"/>
              </a:rPr>
              <a:t>5</a:t>
            </a:r>
            <a:endParaRPr lang="en-US" sz="2341" dirty="0"/>
          </a:p>
        </p:txBody>
      </p:sp>
      <p:sp>
        <p:nvSpPr>
          <p:cNvPr id="29" name="Text 27"/>
          <p:cNvSpPr/>
          <p:nvPr/>
        </p:nvSpPr>
        <p:spPr>
          <a:xfrm>
            <a:off x="3251240" y="5959435"/>
            <a:ext cx="2973586" cy="371713"/>
          </a:xfrm>
          <a:prstGeom prst="rect">
            <a:avLst/>
          </a:prstGeom>
          <a:noFill/>
          <a:ln/>
        </p:spPr>
        <p:txBody>
          <a:bodyPr wrap="none" rtlCol="0" anchor="t"/>
          <a:lstStyle/>
          <a:p>
            <a:pPr marL="0" indent="0" algn="r">
              <a:lnSpc>
                <a:spcPts val="2927"/>
              </a:lnSpc>
              <a:buNone/>
            </a:pPr>
            <a:r>
              <a:rPr lang="en-US" sz="2341" b="1" dirty="0">
                <a:solidFill>
                  <a:srgbClr val="746558"/>
                </a:solidFill>
                <a:latin typeface="Gelasio" pitchFamily="34" charset="0"/>
                <a:ea typeface="Gelasio" pitchFamily="34" charset="-122"/>
                <a:cs typeface="Gelasio" pitchFamily="34" charset="-120"/>
              </a:rPr>
              <a:t>Model Training</a:t>
            </a:r>
            <a:endParaRPr lang="en-US" sz="2341" dirty="0"/>
          </a:p>
        </p:txBody>
      </p:sp>
      <p:sp>
        <p:nvSpPr>
          <p:cNvPr id="30" name="Text 28"/>
          <p:cNvSpPr/>
          <p:nvPr/>
        </p:nvSpPr>
        <p:spPr>
          <a:xfrm>
            <a:off x="2020776" y="6318565"/>
            <a:ext cx="4324231" cy="1250320"/>
          </a:xfrm>
          <a:prstGeom prst="rect">
            <a:avLst/>
          </a:prstGeom>
          <a:noFill/>
          <a:ln/>
        </p:spPr>
        <p:txBody>
          <a:bodyPr wrap="square" rtlCol="0" anchor="t"/>
          <a:lstStyle/>
          <a:p>
            <a:pPr marL="0" indent="0" algn="r">
              <a:lnSpc>
                <a:spcPts val="2498"/>
              </a:lnSpc>
              <a:buNone/>
            </a:pPr>
            <a:r>
              <a:rPr lang="en-US" sz="2000" dirty="0">
                <a:solidFill>
                  <a:srgbClr val="746558"/>
                </a:solidFill>
                <a:latin typeface="Gelasio" pitchFamily="34" charset="0"/>
                <a:ea typeface="Gelasio" pitchFamily="34" charset="-122"/>
                <a:cs typeface="Gelasio" pitchFamily="34" charset="-120"/>
              </a:rPr>
              <a:t>Optimize LSTM hyperparameters using SSA and evaluate performance using metrics like MAPE, RMSE, MAE, and R^2.</a:t>
            </a:r>
            <a:endParaRPr lang="en-US" sz="2000" dirty="0"/>
          </a:p>
        </p:txBody>
      </p:sp>
    </p:spTree>
    <p:extLst>
      <p:ext uri="{BB962C8B-B14F-4D97-AF65-F5344CB8AC3E}">
        <p14:creationId xmlns:p14="http://schemas.microsoft.com/office/powerpoint/2010/main" val="224487492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31743"/>
          </a:xfrm>
          <a:prstGeom prst="rect">
            <a:avLst/>
          </a:prstGeom>
          <a:solidFill>
            <a:srgbClr val="F9F6F0"/>
          </a:solidFill>
          <a:ln/>
        </p:spPr>
      </p:sp>
      <p:sp>
        <p:nvSpPr>
          <p:cNvPr id="4" name="Text 2"/>
          <p:cNvSpPr/>
          <p:nvPr/>
        </p:nvSpPr>
        <p:spPr>
          <a:xfrm>
            <a:off x="186409" y="-30306"/>
            <a:ext cx="4190469" cy="792088"/>
          </a:xfrm>
          <a:prstGeom prst="rect">
            <a:avLst/>
          </a:prstGeom>
          <a:noFill/>
          <a:ln/>
        </p:spPr>
        <p:txBody>
          <a:bodyPr wrap="square" rtlCol="0" anchor="t"/>
          <a:lstStyle/>
          <a:p>
            <a:pPr>
              <a:lnSpc>
                <a:spcPts val="4878"/>
              </a:lnSpc>
            </a:pPr>
            <a:r>
              <a:rPr lang="en-US" sz="3200" b="1" dirty="0">
                <a:solidFill>
                  <a:srgbClr val="484237"/>
                </a:solidFill>
                <a:latin typeface="Gelasio" pitchFamily="34" charset="0"/>
                <a:ea typeface="Gelasio" pitchFamily="34" charset="-122"/>
                <a:cs typeface="Gelasio" pitchFamily="34" charset="-120"/>
              </a:rPr>
              <a:t>Data Flow Diagram </a:t>
            </a:r>
            <a:endParaRPr lang="en-US" sz="3000" dirty="0"/>
          </a:p>
        </p:txBody>
      </p:sp>
      <p:sp>
        <p:nvSpPr>
          <p:cNvPr id="14" name="Text 12"/>
          <p:cNvSpPr/>
          <p:nvPr/>
        </p:nvSpPr>
        <p:spPr>
          <a:xfrm>
            <a:off x="8405336" y="3369945"/>
            <a:ext cx="2973586" cy="371713"/>
          </a:xfrm>
          <a:prstGeom prst="rect">
            <a:avLst/>
          </a:prstGeom>
          <a:noFill/>
          <a:ln/>
        </p:spPr>
        <p:txBody>
          <a:bodyPr wrap="none" rtlCol="0" anchor="t"/>
          <a:lstStyle/>
          <a:p>
            <a:pPr marL="0" indent="0" algn="l">
              <a:lnSpc>
                <a:spcPts val="2927"/>
              </a:lnSpc>
              <a:buNone/>
            </a:pPr>
            <a:endParaRPr lang="en-US" sz="2341" dirty="0"/>
          </a:p>
        </p:txBody>
      </p:sp>
      <p:sp>
        <p:nvSpPr>
          <p:cNvPr id="15" name="Text 13"/>
          <p:cNvSpPr/>
          <p:nvPr/>
        </p:nvSpPr>
        <p:spPr>
          <a:xfrm>
            <a:off x="8405336" y="3860602"/>
            <a:ext cx="4324350" cy="634365"/>
          </a:xfrm>
          <a:prstGeom prst="rect">
            <a:avLst/>
          </a:prstGeom>
          <a:noFill/>
          <a:ln/>
        </p:spPr>
        <p:txBody>
          <a:bodyPr wrap="square" rtlCol="0" anchor="t"/>
          <a:lstStyle/>
          <a:p>
            <a:pPr marL="0" indent="0" algn="l">
              <a:lnSpc>
                <a:spcPts val="2498"/>
              </a:lnSpc>
              <a:buNone/>
            </a:pPr>
            <a:endParaRPr lang="en-US" sz="2000" dirty="0"/>
          </a:p>
        </p:txBody>
      </p:sp>
      <p:sp>
        <p:nvSpPr>
          <p:cNvPr id="18" name="Text 16"/>
          <p:cNvSpPr/>
          <p:nvPr/>
        </p:nvSpPr>
        <p:spPr>
          <a:xfrm>
            <a:off x="7225427" y="4361021"/>
            <a:ext cx="179189" cy="297418"/>
          </a:xfrm>
          <a:prstGeom prst="rect">
            <a:avLst/>
          </a:prstGeom>
          <a:noFill/>
          <a:ln/>
        </p:spPr>
        <p:txBody>
          <a:bodyPr wrap="none" rtlCol="0" anchor="t"/>
          <a:lstStyle/>
          <a:p>
            <a:pPr marL="0" indent="0" algn="ctr">
              <a:lnSpc>
                <a:spcPts val="2341"/>
              </a:lnSpc>
              <a:buNone/>
            </a:pPr>
            <a:endParaRPr lang="en-US" sz="2341" dirty="0"/>
          </a:p>
        </p:txBody>
      </p:sp>
      <p:sp>
        <p:nvSpPr>
          <p:cNvPr id="19" name="Text 17"/>
          <p:cNvSpPr/>
          <p:nvPr/>
        </p:nvSpPr>
        <p:spPr>
          <a:xfrm>
            <a:off x="3251240" y="4261961"/>
            <a:ext cx="2973586" cy="371713"/>
          </a:xfrm>
          <a:prstGeom prst="rect">
            <a:avLst/>
          </a:prstGeom>
          <a:noFill/>
          <a:ln/>
        </p:spPr>
        <p:txBody>
          <a:bodyPr wrap="none" rtlCol="0" anchor="t"/>
          <a:lstStyle/>
          <a:p>
            <a:pPr marL="0" indent="0" algn="r">
              <a:lnSpc>
                <a:spcPts val="2927"/>
              </a:lnSpc>
              <a:buNone/>
            </a:pPr>
            <a:endParaRPr lang="en-US" sz="2341" dirty="0"/>
          </a:p>
        </p:txBody>
      </p:sp>
      <p:sp>
        <p:nvSpPr>
          <p:cNvPr id="20" name="Text 18"/>
          <p:cNvSpPr/>
          <p:nvPr/>
        </p:nvSpPr>
        <p:spPr>
          <a:xfrm>
            <a:off x="1900595" y="4752618"/>
            <a:ext cx="4324231" cy="634365"/>
          </a:xfrm>
          <a:prstGeom prst="rect">
            <a:avLst/>
          </a:prstGeom>
          <a:noFill/>
          <a:ln/>
        </p:spPr>
        <p:txBody>
          <a:bodyPr wrap="square" rtlCol="0" anchor="t"/>
          <a:lstStyle/>
          <a:p>
            <a:pPr marL="0" indent="0" algn="r">
              <a:lnSpc>
                <a:spcPts val="2498"/>
              </a:lnSpc>
              <a:buNone/>
            </a:pPr>
            <a:endParaRPr lang="en-US" sz="2000" dirty="0"/>
          </a:p>
        </p:txBody>
      </p:sp>
      <p:sp>
        <p:nvSpPr>
          <p:cNvPr id="23" name="Text 21"/>
          <p:cNvSpPr/>
          <p:nvPr/>
        </p:nvSpPr>
        <p:spPr>
          <a:xfrm>
            <a:off x="7222331" y="5253157"/>
            <a:ext cx="185380" cy="297418"/>
          </a:xfrm>
          <a:prstGeom prst="rect">
            <a:avLst/>
          </a:prstGeom>
          <a:noFill/>
          <a:ln/>
        </p:spPr>
        <p:txBody>
          <a:bodyPr wrap="none" rtlCol="0" anchor="t"/>
          <a:lstStyle/>
          <a:p>
            <a:pPr marL="0" indent="0" algn="ctr">
              <a:lnSpc>
                <a:spcPts val="2341"/>
              </a:lnSpc>
              <a:buNone/>
            </a:pPr>
            <a:endParaRPr lang="en-US" sz="2341" dirty="0"/>
          </a:p>
        </p:txBody>
      </p:sp>
      <p:sp>
        <p:nvSpPr>
          <p:cNvPr id="24" name="Text 22"/>
          <p:cNvSpPr/>
          <p:nvPr/>
        </p:nvSpPr>
        <p:spPr>
          <a:xfrm>
            <a:off x="8405336" y="5154097"/>
            <a:ext cx="3537109" cy="371713"/>
          </a:xfrm>
          <a:prstGeom prst="rect">
            <a:avLst/>
          </a:prstGeom>
          <a:noFill/>
          <a:ln/>
        </p:spPr>
        <p:txBody>
          <a:bodyPr wrap="none" rtlCol="0" anchor="t"/>
          <a:lstStyle/>
          <a:p>
            <a:pPr marL="0" indent="0" algn="l">
              <a:lnSpc>
                <a:spcPts val="2927"/>
              </a:lnSpc>
              <a:buNone/>
            </a:pPr>
            <a:endParaRPr lang="en-US" sz="2341" dirty="0"/>
          </a:p>
        </p:txBody>
      </p:sp>
      <p:sp>
        <p:nvSpPr>
          <p:cNvPr id="25" name="Text 23"/>
          <p:cNvSpPr/>
          <p:nvPr/>
        </p:nvSpPr>
        <p:spPr>
          <a:xfrm>
            <a:off x="8405336" y="5644753"/>
            <a:ext cx="4324350" cy="317183"/>
          </a:xfrm>
          <a:prstGeom prst="rect">
            <a:avLst/>
          </a:prstGeom>
          <a:noFill/>
          <a:ln/>
        </p:spPr>
        <p:txBody>
          <a:bodyPr wrap="none" rtlCol="0" anchor="t"/>
          <a:lstStyle/>
          <a:p>
            <a:pPr marL="0" indent="0" algn="l">
              <a:lnSpc>
                <a:spcPts val="2498"/>
              </a:lnSpc>
              <a:buNone/>
            </a:pPr>
            <a:endParaRPr lang="en-US" sz="2000" dirty="0"/>
          </a:p>
        </p:txBody>
      </p:sp>
      <p:sp>
        <p:nvSpPr>
          <p:cNvPr id="28" name="Text 26"/>
          <p:cNvSpPr/>
          <p:nvPr/>
        </p:nvSpPr>
        <p:spPr>
          <a:xfrm>
            <a:off x="7229118" y="6145292"/>
            <a:ext cx="171807" cy="297418"/>
          </a:xfrm>
          <a:prstGeom prst="rect">
            <a:avLst/>
          </a:prstGeom>
          <a:noFill/>
          <a:ln/>
        </p:spPr>
        <p:txBody>
          <a:bodyPr wrap="none" rtlCol="0" anchor="t"/>
          <a:lstStyle/>
          <a:p>
            <a:pPr marL="0" indent="0" algn="ctr">
              <a:lnSpc>
                <a:spcPts val="2341"/>
              </a:lnSpc>
              <a:buNone/>
            </a:pPr>
            <a:endParaRPr lang="en-US" sz="2341" dirty="0"/>
          </a:p>
        </p:txBody>
      </p:sp>
      <p:sp>
        <p:nvSpPr>
          <p:cNvPr id="29" name="Text 27"/>
          <p:cNvSpPr/>
          <p:nvPr/>
        </p:nvSpPr>
        <p:spPr>
          <a:xfrm>
            <a:off x="3251240" y="5959435"/>
            <a:ext cx="2973586" cy="371713"/>
          </a:xfrm>
          <a:prstGeom prst="rect">
            <a:avLst/>
          </a:prstGeom>
          <a:noFill/>
          <a:ln/>
        </p:spPr>
        <p:txBody>
          <a:bodyPr wrap="none" rtlCol="0" anchor="t"/>
          <a:lstStyle/>
          <a:p>
            <a:pPr marL="0" indent="0" algn="r">
              <a:lnSpc>
                <a:spcPts val="2927"/>
              </a:lnSpc>
              <a:buNone/>
            </a:pPr>
            <a:endParaRPr lang="en-US" sz="2341" dirty="0"/>
          </a:p>
        </p:txBody>
      </p:sp>
      <p:sp>
        <p:nvSpPr>
          <p:cNvPr id="30" name="Text 28"/>
          <p:cNvSpPr/>
          <p:nvPr/>
        </p:nvSpPr>
        <p:spPr>
          <a:xfrm>
            <a:off x="2020776" y="6318565"/>
            <a:ext cx="4324231" cy="1250320"/>
          </a:xfrm>
          <a:prstGeom prst="rect">
            <a:avLst/>
          </a:prstGeom>
          <a:noFill/>
          <a:ln/>
        </p:spPr>
        <p:txBody>
          <a:bodyPr wrap="square" rtlCol="0" anchor="t"/>
          <a:lstStyle/>
          <a:p>
            <a:pPr marL="0" indent="0" algn="r">
              <a:lnSpc>
                <a:spcPts val="2498"/>
              </a:lnSpc>
              <a:buNone/>
            </a:pPr>
            <a:endParaRPr lang="en-US" sz="2000"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09" y="586408"/>
            <a:ext cx="13825536" cy="7128792"/>
          </a:xfrm>
          <a:prstGeom prst="rect">
            <a:avLst/>
          </a:prstGeom>
        </p:spPr>
      </p:pic>
    </p:spTree>
    <p:extLst>
      <p:ext uri="{BB962C8B-B14F-4D97-AF65-F5344CB8AC3E}">
        <p14:creationId xmlns:p14="http://schemas.microsoft.com/office/powerpoint/2010/main" val="368088293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52329" y="0"/>
            <a:ext cx="5486400" cy="8229600"/>
          </a:xfrm>
          <a:prstGeom prst="rect">
            <a:avLst/>
          </a:prstGeom>
        </p:spPr>
      </p:pic>
      <p:sp>
        <p:nvSpPr>
          <p:cNvPr id="5" name="Text 2"/>
          <p:cNvSpPr/>
          <p:nvPr/>
        </p:nvSpPr>
        <p:spPr>
          <a:xfrm>
            <a:off x="6104811" y="1194554"/>
            <a:ext cx="4417457" cy="55209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348"/>
              </a:lnSpc>
              <a:buNone/>
            </a:pPr>
            <a:r>
              <a:rPr lang="en-US" sz="3478" b="1">
                <a:solidFill>
                  <a:srgbClr val="484237"/>
                </a:solidFill>
                <a:latin typeface="Gelasio" pitchFamily="34" charset="0"/>
                <a:ea typeface="Gelasio" pitchFamily="34" charset="-122"/>
                <a:cs typeface="Gelasio" pitchFamily="34" charset="-120"/>
              </a:rPr>
              <a:t>Findings</a:t>
            </a:r>
            <a:endParaRPr lang="en-US" sz="3478"/>
          </a:p>
        </p:txBody>
      </p:sp>
      <p:sp>
        <p:nvSpPr>
          <p:cNvPr id="6" name="Shape 3"/>
          <p:cNvSpPr/>
          <p:nvPr/>
        </p:nvSpPr>
        <p:spPr>
          <a:xfrm>
            <a:off x="6104811" y="2210395"/>
            <a:ext cx="397550" cy="397550"/>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 4"/>
          <p:cNvSpPr/>
          <p:nvPr/>
        </p:nvSpPr>
        <p:spPr>
          <a:xfrm>
            <a:off x="6241018" y="2276594"/>
            <a:ext cx="125016" cy="26503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87"/>
              </a:lnSpc>
              <a:buNone/>
            </a:pPr>
            <a:r>
              <a:rPr lang="en-US" sz="2087" b="1">
                <a:solidFill>
                  <a:srgbClr val="746558"/>
                </a:solidFill>
                <a:latin typeface="Gelasio" pitchFamily="34" charset="0"/>
                <a:ea typeface="Gelasio" pitchFamily="34" charset="-122"/>
                <a:cs typeface="Gelasio" pitchFamily="34" charset="-120"/>
              </a:rPr>
              <a:t>1</a:t>
            </a:r>
            <a:endParaRPr lang="en-US" sz="2087"/>
          </a:p>
        </p:txBody>
      </p:sp>
      <p:sp>
        <p:nvSpPr>
          <p:cNvPr id="8" name="Text 5"/>
          <p:cNvSpPr/>
          <p:nvPr/>
        </p:nvSpPr>
        <p:spPr>
          <a:xfrm>
            <a:off x="6679049" y="2210395"/>
            <a:ext cx="3290649" cy="27598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4"/>
              </a:lnSpc>
              <a:buNone/>
            </a:pPr>
            <a:r>
              <a:rPr lang="en-US" sz="2400" b="1" dirty="0">
                <a:solidFill>
                  <a:srgbClr val="746558"/>
                </a:solidFill>
                <a:latin typeface="Gelasio" pitchFamily="34" charset="0"/>
                <a:ea typeface="Gelasio" pitchFamily="34" charset="-122"/>
                <a:cs typeface="Gelasio" pitchFamily="34" charset="-120"/>
              </a:rPr>
              <a:t>Multi-Source Data Integration</a:t>
            </a:r>
            <a:endParaRPr lang="en-US" sz="2400" dirty="0"/>
          </a:p>
        </p:txBody>
      </p:sp>
      <p:sp>
        <p:nvSpPr>
          <p:cNvPr id="9" name="Text 6"/>
          <p:cNvSpPr/>
          <p:nvPr/>
        </p:nvSpPr>
        <p:spPr>
          <a:xfrm>
            <a:off x="6679049" y="2592347"/>
            <a:ext cx="7332940" cy="65139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26"/>
              </a:lnSpc>
              <a:buNone/>
            </a:pPr>
            <a:r>
              <a:rPr lang="en-US" sz="2000" dirty="0">
                <a:solidFill>
                  <a:srgbClr val="746558"/>
                </a:solidFill>
                <a:latin typeface="Gelasio" pitchFamily="34" charset="0"/>
                <a:ea typeface="Gelasio" pitchFamily="34" charset="-122"/>
                <a:cs typeface="Gelasio" pitchFamily="34" charset="-120"/>
              </a:rPr>
              <a:t>Combines sentiment, fundamental, and other data to enhance </a:t>
            </a:r>
          </a:p>
          <a:p>
            <a:pPr marL="0" indent="0">
              <a:lnSpc>
                <a:spcPts val="2226"/>
              </a:lnSpc>
              <a:buNone/>
            </a:pPr>
            <a:r>
              <a:rPr lang="en-US" sz="2000" dirty="0">
                <a:solidFill>
                  <a:srgbClr val="746558"/>
                </a:solidFill>
                <a:latin typeface="Gelasio" pitchFamily="34" charset="0"/>
                <a:ea typeface="Gelasio" pitchFamily="34" charset="-122"/>
                <a:cs typeface="Gelasio" pitchFamily="34" charset="-120"/>
              </a:rPr>
              <a:t>predictive power.</a:t>
            </a:r>
            <a:endParaRPr lang="en-US" sz="2000" dirty="0"/>
          </a:p>
        </p:txBody>
      </p:sp>
      <p:sp>
        <p:nvSpPr>
          <p:cNvPr id="10" name="Shape 7"/>
          <p:cNvSpPr/>
          <p:nvPr/>
        </p:nvSpPr>
        <p:spPr>
          <a:xfrm>
            <a:off x="6104811" y="3250406"/>
            <a:ext cx="397550" cy="397550"/>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 8"/>
          <p:cNvSpPr/>
          <p:nvPr/>
        </p:nvSpPr>
        <p:spPr>
          <a:xfrm>
            <a:off x="6223278" y="3316605"/>
            <a:ext cx="160615" cy="26503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87"/>
              </a:lnSpc>
              <a:buNone/>
            </a:pPr>
            <a:r>
              <a:rPr lang="en-US" sz="2087" b="1">
                <a:solidFill>
                  <a:srgbClr val="746558"/>
                </a:solidFill>
                <a:latin typeface="Gelasio" pitchFamily="34" charset="0"/>
                <a:ea typeface="Gelasio" pitchFamily="34" charset="-122"/>
                <a:cs typeface="Gelasio" pitchFamily="34" charset="-120"/>
              </a:rPr>
              <a:t>2</a:t>
            </a:r>
            <a:endParaRPr lang="en-US" sz="2087"/>
          </a:p>
        </p:txBody>
      </p:sp>
      <p:sp>
        <p:nvSpPr>
          <p:cNvPr id="12" name="Text 9"/>
          <p:cNvSpPr/>
          <p:nvPr/>
        </p:nvSpPr>
        <p:spPr>
          <a:xfrm>
            <a:off x="6679049" y="3250406"/>
            <a:ext cx="2208728" cy="27598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4"/>
              </a:lnSpc>
              <a:buNone/>
            </a:pPr>
            <a:r>
              <a:rPr lang="en-US" sz="2400" b="1" dirty="0">
                <a:solidFill>
                  <a:srgbClr val="746558"/>
                </a:solidFill>
                <a:latin typeface="Gelasio" pitchFamily="34" charset="0"/>
                <a:ea typeface="Gelasio" pitchFamily="34" charset="-122"/>
                <a:cs typeface="Gelasio" pitchFamily="34" charset="-120"/>
              </a:rPr>
              <a:t>Model Performance</a:t>
            </a:r>
            <a:endParaRPr lang="en-US" sz="2400" dirty="0"/>
          </a:p>
        </p:txBody>
      </p:sp>
      <p:sp>
        <p:nvSpPr>
          <p:cNvPr id="13" name="Text 10"/>
          <p:cNvSpPr/>
          <p:nvPr/>
        </p:nvSpPr>
        <p:spPr>
          <a:xfrm>
            <a:off x="6679049" y="3632358"/>
            <a:ext cx="7332940" cy="65139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26"/>
              </a:lnSpc>
              <a:buNone/>
            </a:pPr>
            <a:r>
              <a:rPr lang="en-US" sz="2000" dirty="0">
                <a:solidFill>
                  <a:srgbClr val="746558"/>
                </a:solidFill>
                <a:latin typeface="Gelasio" pitchFamily="34" charset="0"/>
                <a:ea typeface="Gelasio" pitchFamily="34" charset="-122"/>
                <a:cs typeface="Gelasio" pitchFamily="34" charset="-120"/>
              </a:rPr>
              <a:t>The MS-SSA-LSTM model exhibits strong accuracy and </a:t>
            </a:r>
          </a:p>
          <a:p>
            <a:pPr marL="0" indent="0">
              <a:lnSpc>
                <a:spcPts val="2226"/>
              </a:lnSpc>
              <a:buNone/>
            </a:pPr>
            <a:r>
              <a:rPr lang="en-US" sz="2000" dirty="0">
                <a:solidFill>
                  <a:srgbClr val="746558"/>
                </a:solidFill>
                <a:latin typeface="Gelasio" pitchFamily="34" charset="0"/>
                <a:ea typeface="Gelasio" pitchFamily="34" charset="-122"/>
                <a:cs typeface="Gelasio" pitchFamily="34" charset="-120"/>
              </a:rPr>
              <a:t> outperforms traditional approaches.</a:t>
            </a:r>
            <a:endParaRPr lang="en-US" sz="2000" dirty="0"/>
          </a:p>
        </p:txBody>
      </p:sp>
      <p:sp>
        <p:nvSpPr>
          <p:cNvPr id="14" name="Shape 11"/>
          <p:cNvSpPr/>
          <p:nvPr/>
        </p:nvSpPr>
        <p:spPr>
          <a:xfrm>
            <a:off x="6104811" y="4290417"/>
            <a:ext cx="397550" cy="397550"/>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 12"/>
          <p:cNvSpPr/>
          <p:nvPr/>
        </p:nvSpPr>
        <p:spPr>
          <a:xfrm>
            <a:off x="6223754" y="4356616"/>
            <a:ext cx="159663" cy="26503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87"/>
              </a:lnSpc>
              <a:buNone/>
            </a:pPr>
            <a:r>
              <a:rPr lang="en-US" sz="2087" b="1">
                <a:solidFill>
                  <a:srgbClr val="746558"/>
                </a:solidFill>
                <a:latin typeface="Gelasio" pitchFamily="34" charset="0"/>
                <a:ea typeface="Gelasio" pitchFamily="34" charset="-122"/>
                <a:cs typeface="Gelasio" pitchFamily="34" charset="-120"/>
              </a:rPr>
              <a:t>3</a:t>
            </a:r>
            <a:endParaRPr lang="en-US" sz="2087"/>
          </a:p>
        </p:txBody>
      </p:sp>
      <p:sp>
        <p:nvSpPr>
          <p:cNvPr id="16" name="Text 13"/>
          <p:cNvSpPr/>
          <p:nvPr/>
        </p:nvSpPr>
        <p:spPr>
          <a:xfrm>
            <a:off x="6662897" y="4338994"/>
            <a:ext cx="2208728" cy="27598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4"/>
              </a:lnSpc>
              <a:buNone/>
            </a:pPr>
            <a:r>
              <a:rPr lang="en-US" sz="2400" b="1" dirty="0">
                <a:solidFill>
                  <a:srgbClr val="746558"/>
                </a:solidFill>
                <a:latin typeface="Gelasio" pitchFamily="34" charset="0"/>
                <a:ea typeface="Gelasio" pitchFamily="34" charset="-122"/>
                <a:cs typeface="Gelasio" pitchFamily="34" charset="-120"/>
              </a:rPr>
              <a:t>Robustness</a:t>
            </a:r>
            <a:endParaRPr lang="en-US" sz="2400" dirty="0"/>
          </a:p>
        </p:txBody>
      </p:sp>
      <p:sp>
        <p:nvSpPr>
          <p:cNvPr id="17" name="Text 14"/>
          <p:cNvSpPr/>
          <p:nvPr/>
        </p:nvSpPr>
        <p:spPr>
          <a:xfrm>
            <a:off x="6679049" y="4672370"/>
            <a:ext cx="7332940" cy="55209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26"/>
              </a:lnSpc>
              <a:buNone/>
            </a:pPr>
            <a:r>
              <a:rPr lang="en-US" sz="2000" dirty="0">
                <a:solidFill>
                  <a:srgbClr val="746558"/>
                </a:solidFill>
                <a:latin typeface="Gelasio" pitchFamily="34" charset="0"/>
                <a:ea typeface="Gelasio" pitchFamily="34" charset="-122"/>
                <a:cs typeface="Gelasio" pitchFamily="34" charset="-120"/>
              </a:rPr>
              <a:t>Demonstrates resilience to market volatility and economic </a:t>
            </a:r>
          </a:p>
          <a:p>
            <a:pPr marL="0" indent="0">
              <a:lnSpc>
                <a:spcPts val="2226"/>
              </a:lnSpc>
              <a:buNone/>
            </a:pPr>
            <a:r>
              <a:rPr lang="en-US" sz="2000" dirty="0">
                <a:solidFill>
                  <a:srgbClr val="746558"/>
                </a:solidFill>
                <a:latin typeface="Gelasio" pitchFamily="34" charset="0"/>
                <a:ea typeface="Gelasio" pitchFamily="34" charset="-122"/>
                <a:cs typeface="Gelasio" pitchFamily="34" charset="-120"/>
              </a:rPr>
              <a:t>conditions for reliable forecasts.</a:t>
            </a:r>
            <a:endParaRPr lang="en-US" sz="2000" dirty="0"/>
          </a:p>
        </p:txBody>
      </p:sp>
      <p:sp>
        <p:nvSpPr>
          <p:cNvPr id="18" name="Shape 15"/>
          <p:cNvSpPr/>
          <p:nvPr/>
        </p:nvSpPr>
        <p:spPr>
          <a:xfrm>
            <a:off x="6135053" y="5385609"/>
            <a:ext cx="397550" cy="397550"/>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 16"/>
          <p:cNvSpPr/>
          <p:nvPr/>
        </p:nvSpPr>
        <p:spPr>
          <a:xfrm>
            <a:off x="6220897" y="5396627"/>
            <a:ext cx="165259" cy="26503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87"/>
              </a:lnSpc>
              <a:buNone/>
            </a:pPr>
            <a:r>
              <a:rPr lang="en-US" sz="2087" b="1">
                <a:solidFill>
                  <a:srgbClr val="746558"/>
                </a:solidFill>
                <a:latin typeface="Gelasio" pitchFamily="34" charset="0"/>
                <a:ea typeface="Gelasio" pitchFamily="34" charset="-122"/>
                <a:cs typeface="Gelasio" pitchFamily="34" charset="-120"/>
              </a:rPr>
              <a:t>4</a:t>
            </a:r>
            <a:endParaRPr lang="en-US" sz="2087"/>
          </a:p>
        </p:txBody>
      </p:sp>
      <p:sp>
        <p:nvSpPr>
          <p:cNvPr id="20" name="Text 17"/>
          <p:cNvSpPr/>
          <p:nvPr/>
        </p:nvSpPr>
        <p:spPr>
          <a:xfrm>
            <a:off x="6679049" y="5446391"/>
            <a:ext cx="2208728" cy="27598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4"/>
              </a:lnSpc>
              <a:buNone/>
            </a:pPr>
            <a:r>
              <a:rPr lang="en-US" sz="2400" b="1" dirty="0">
                <a:solidFill>
                  <a:srgbClr val="746558"/>
                </a:solidFill>
                <a:latin typeface="Gelasio" pitchFamily="34" charset="0"/>
                <a:ea typeface="Gelasio" pitchFamily="34" charset="-122"/>
                <a:cs typeface="Gelasio" pitchFamily="34" charset="-120"/>
              </a:rPr>
              <a:t>Generalizability</a:t>
            </a:r>
            <a:endParaRPr lang="en-US" sz="2400" dirty="0"/>
          </a:p>
        </p:txBody>
      </p:sp>
      <p:sp>
        <p:nvSpPr>
          <p:cNvPr id="21" name="Text 18"/>
          <p:cNvSpPr/>
          <p:nvPr/>
        </p:nvSpPr>
        <p:spPr>
          <a:xfrm>
            <a:off x="6679049" y="5836085"/>
            <a:ext cx="7332940" cy="28265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26"/>
              </a:lnSpc>
              <a:buNone/>
            </a:pPr>
            <a:r>
              <a:rPr lang="en-US" sz="2000" dirty="0">
                <a:solidFill>
                  <a:srgbClr val="746558"/>
                </a:solidFill>
                <a:latin typeface="Gelasio" pitchFamily="34" charset="0"/>
                <a:ea typeface="Gelasio" pitchFamily="34" charset="-122"/>
                <a:cs typeface="Gelasio" pitchFamily="34" charset="-120"/>
              </a:rPr>
              <a:t>Shows applicability across different stock markets and sectors.</a:t>
            </a:r>
            <a:endParaRPr lang="en-US" sz="2000" dirty="0"/>
          </a:p>
        </p:txBody>
      </p:sp>
      <p:sp>
        <p:nvSpPr>
          <p:cNvPr id="22" name="Shape 19"/>
          <p:cNvSpPr/>
          <p:nvPr/>
        </p:nvSpPr>
        <p:spPr>
          <a:xfrm>
            <a:off x="6104811" y="6370439"/>
            <a:ext cx="397550" cy="397550"/>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Text 20"/>
          <p:cNvSpPr/>
          <p:nvPr/>
        </p:nvSpPr>
        <p:spPr>
          <a:xfrm>
            <a:off x="6226969" y="6436638"/>
            <a:ext cx="153114" cy="26503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87"/>
              </a:lnSpc>
              <a:buNone/>
            </a:pPr>
            <a:r>
              <a:rPr lang="en-US" sz="2087" b="1">
                <a:solidFill>
                  <a:srgbClr val="746558"/>
                </a:solidFill>
                <a:latin typeface="Gelasio" pitchFamily="34" charset="0"/>
                <a:ea typeface="Gelasio" pitchFamily="34" charset="-122"/>
                <a:cs typeface="Gelasio" pitchFamily="34" charset="-120"/>
              </a:rPr>
              <a:t>5</a:t>
            </a:r>
            <a:endParaRPr lang="en-US" sz="2087"/>
          </a:p>
        </p:txBody>
      </p:sp>
      <p:sp>
        <p:nvSpPr>
          <p:cNvPr id="24" name="Text 21"/>
          <p:cNvSpPr/>
          <p:nvPr/>
        </p:nvSpPr>
        <p:spPr>
          <a:xfrm>
            <a:off x="6679049" y="6370439"/>
            <a:ext cx="2799278" cy="27598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4"/>
              </a:lnSpc>
              <a:buNone/>
            </a:pPr>
            <a:r>
              <a:rPr lang="en-US" sz="2400" b="1" dirty="0">
                <a:solidFill>
                  <a:srgbClr val="746558"/>
                </a:solidFill>
                <a:latin typeface="Gelasio" pitchFamily="34" charset="0"/>
                <a:ea typeface="Gelasio" pitchFamily="34" charset="-122"/>
                <a:cs typeface="Gelasio" pitchFamily="34" charset="-120"/>
              </a:rPr>
              <a:t>Role in the International Market</a:t>
            </a:r>
            <a:endParaRPr lang="en-US" sz="2400" dirty="0"/>
          </a:p>
        </p:txBody>
      </p:sp>
      <p:sp>
        <p:nvSpPr>
          <p:cNvPr id="25" name="Text 22"/>
          <p:cNvSpPr/>
          <p:nvPr/>
        </p:nvSpPr>
        <p:spPr>
          <a:xfrm>
            <a:off x="6679049" y="6752392"/>
            <a:ext cx="7332940" cy="28265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26"/>
              </a:lnSpc>
              <a:buNone/>
            </a:pPr>
            <a:r>
              <a:rPr lang="en-US" sz="2000" dirty="0">
                <a:solidFill>
                  <a:srgbClr val="746558"/>
                </a:solidFill>
                <a:latin typeface="Gelasio" pitchFamily="34" charset="0"/>
                <a:ea typeface="Gelasio" pitchFamily="34" charset="-122"/>
                <a:cs typeface="Gelasio" pitchFamily="34" charset="-120"/>
              </a:rPr>
              <a:t>The model has shown promising results in forecasting stock</a:t>
            </a:r>
          </a:p>
          <a:p>
            <a:pPr marL="0" indent="0">
              <a:lnSpc>
                <a:spcPts val="2226"/>
              </a:lnSpc>
              <a:buNone/>
            </a:pPr>
            <a:r>
              <a:rPr lang="en-US" sz="2000" dirty="0">
                <a:solidFill>
                  <a:srgbClr val="746558"/>
                </a:solidFill>
                <a:latin typeface="Gelasio" pitchFamily="34" charset="0"/>
                <a:ea typeface="Gelasio" pitchFamily="34" charset="-122"/>
                <a:cs typeface="Gelasio" pitchFamily="34" charset="-120"/>
              </a:rPr>
              <a:t> prices in the International market.</a:t>
            </a:r>
            <a:endParaRPr lang="en-US" sz="2000"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645200"/>
            <a:ext cx="4320540" cy="54006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253"/>
              </a:lnSpc>
              <a:buNone/>
            </a:pPr>
            <a:r>
              <a:rPr lang="en-US" sz="3402" b="1">
                <a:solidFill>
                  <a:srgbClr val="484237"/>
                </a:solidFill>
                <a:latin typeface="Gelasio" pitchFamily="34" charset="0"/>
                <a:ea typeface="Gelasio" pitchFamily="34" charset="-122"/>
                <a:cs typeface="Gelasio" pitchFamily="34" charset="-120"/>
              </a:rPr>
              <a:t>Results</a:t>
            </a:r>
            <a:endParaRPr lang="en-US" sz="3402"/>
          </a:p>
        </p:txBody>
      </p:sp>
      <p:sp>
        <p:nvSpPr>
          <p:cNvPr id="6" name="Text 3"/>
          <p:cNvSpPr/>
          <p:nvPr/>
        </p:nvSpPr>
        <p:spPr>
          <a:xfrm>
            <a:off x="6091238" y="1294348"/>
            <a:ext cx="7934325"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The MS-SSA-LSTM model exhibits significant improvement in</a:t>
            </a:r>
          </a:p>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 predictive performance.</a:t>
            </a:r>
            <a:endParaRPr lang="en-US" sz="2000" dirty="0"/>
          </a:p>
        </p:txBody>
      </p:sp>
      <p:sp>
        <p:nvSpPr>
          <p:cNvPr id="7" name="Shape 4"/>
          <p:cNvSpPr/>
          <p:nvPr/>
        </p:nvSpPr>
        <p:spPr>
          <a:xfrm>
            <a:off x="6091238" y="1915358"/>
            <a:ext cx="7934325" cy="995601"/>
          </a:xfrm>
          <a:prstGeom prst="roundRect">
            <a:avLst>
              <a:gd name="adj" fmla="val 2604"/>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Text 5"/>
          <p:cNvSpPr/>
          <p:nvPr/>
        </p:nvSpPr>
        <p:spPr>
          <a:xfrm>
            <a:off x="6263997" y="2088118"/>
            <a:ext cx="3637598" cy="26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26"/>
              </a:lnSpc>
              <a:buNone/>
            </a:pPr>
            <a:r>
              <a:rPr lang="en-US" sz="2200" b="1" dirty="0">
                <a:solidFill>
                  <a:srgbClr val="746558"/>
                </a:solidFill>
                <a:latin typeface="Gelasio" pitchFamily="34" charset="0"/>
                <a:ea typeface="Gelasio" pitchFamily="34" charset="-122"/>
                <a:cs typeface="Gelasio" pitchFamily="34" charset="-120"/>
              </a:rPr>
              <a:t>Enhanced Predictive Performance</a:t>
            </a:r>
            <a:endParaRPr lang="en-US" sz="2200" dirty="0"/>
          </a:p>
        </p:txBody>
      </p:sp>
      <p:sp>
        <p:nvSpPr>
          <p:cNvPr id="9" name="Text 6"/>
          <p:cNvSpPr/>
          <p:nvPr/>
        </p:nvSpPr>
        <p:spPr>
          <a:xfrm>
            <a:off x="6263997" y="2461617"/>
            <a:ext cx="7588806"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Our model leverages sentiment data to improve predictive accuracy.</a:t>
            </a:r>
            <a:endParaRPr lang="en-US" sz="2000" dirty="0"/>
          </a:p>
        </p:txBody>
      </p:sp>
      <p:sp>
        <p:nvSpPr>
          <p:cNvPr id="10" name="Shape 7"/>
          <p:cNvSpPr/>
          <p:nvPr/>
        </p:nvSpPr>
        <p:spPr>
          <a:xfrm>
            <a:off x="6091238" y="3083719"/>
            <a:ext cx="7934325" cy="995601"/>
          </a:xfrm>
          <a:prstGeom prst="roundRect">
            <a:avLst>
              <a:gd name="adj" fmla="val 2604"/>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 8"/>
          <p:cNvSpPr/>
          <p:nvPr/>
        </p:nvSpPr>
        <p:spPr>
          <a:xfrm>
            <a:off x="6263997" y="3105270"/>
            <a:ext cx="2732127" cy="42112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26"/>
              </a:lnSpc>
            </a:pPr>
            <a:r>
              <a:rPr lang="en-US" sz="2200" b="1" dirty="0">
                <a:solidFill>
                  <a:srgbClr val="746558"/>
                </a:solidFill>
                <a:latin typeface="Gelasio"/>
                <a:ea typeface="Gelasio"/>
              </a:rPr>
              <a:t>Optimized LSTM Parameters</a:t>
            </a:r>
            <a:endParaRPr lang="en-US" sz="2200" dirty="0">
              <a:latin typeface="Gelasio"/>
              <a:ea typeface="Gelasio"/>
            </a:endParaRPr>
          </a:p>
        </p:txBody>
      </p:sp>
      <p:sp>
        <p:nvSpPr>
          <p:cNvPr id="12" name="Text 9"/>
          <p:cNvSpPr/>
          <p:nvPr/>
        </p:nvSpPr>
        <p:spPr>
          <a:xfrm>
            <a:off x="6263997" y="3422690"/>
            <a:ext cx="7588806" cy="55292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77"/>
              </a:lnSpc>
            </a:pPr>
            <a:r>
              <a:rPr lang="en-US" sz="2000" dirty="0">
                <a:solidFill>
                  <a:srgbClr val="746558"/>
                </a:solidFill>
                <a:latin typeface="Gelasio" pitchFamily="34" charset="0"/>
                <a:ea typeface="Gelasio" pitchFamily="34" charset="-122"/>
              </a:rPr>
              <a:t>The SSA optimizes LSTM </a:t>
            </a:r>
            <a:r>
              <a:rPr lang="en-US" sz="2000" dirty="0" err="1">
                <a:solidFill>
                  <a:srgbClr val="746558"/>
                </a:solidFill>
                <a:latin typeface="Gelasio" pitchFamily="34" charset="0"/>
                <a:ea typeface="Gelasio" pitchFamily="34" charset="-122"/>
              </a:rPr>
              <a:t>hyperparameters</a:t>
            </a:r>
            <a:r>
              <a:rPr lang="en-US" sz="2000" dirty="0">
                <a:solidFill>
                  <a:srgbClr val="746558"/>
                </a:solidFill>
                <a:latin typeface="Gelasio" pitchFamily="34" charset="0"/>
                <a:ea typeface="Gelasio" pitchFamily="34" charset="-122"/>
              </a:rPr>
              <a:t> enhancing the models</a:t>
            </a:r>
          </a:p>
          <a:p>
            <a:pPr>
              <a:lnSpc>
                <a:spcPts val="2177"/>
              </a:lnSpc>
            </a:pPr>
            <a:r>
              <a:rPr lang="en-US" sz="2000" dirty="0">
                <a:solidFill>
                  <a:srgbClr val="746558"/>
                </a:solidFill>
                <a:latin typeface="Gelasio" pitchFamily="34" charset="0"/>
                <a:ea typeface="Gelasio" pitchFamily="34" charset="-122"/>
              </a:rPr>
              <a:t> performance and accuracy.</a:t>
            </a:r>
            <a:endParaRPr lang="en-US" sz="2000" dirty="0"/>
          </a:p>
        </p:txBody>
      </p:sp>
      <p:sp>
        <p:nvSpPr>
          <p:cNvPr id="13" name="Shape 10"/>
          <p:cNvSpPr/>
          <p:nvPr/>
        </p:nvSpPr>
        <p:spPr>
          <a:xfrm>
            <a:off x="6091238" y="4252079"/>
            <a:ext cx="7934325" cy="995601"/>
          </a:xfrm>
          <a:prstGeom prst="roundRect">
            <a:avLst>
              <a:gd name="adj" fmla="val 2604"/>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Text 11"/>
          <p:cNvSpPr/>
          <p:nvPr/>
        </p:nvSpPr>
        <p:spPr>
          <a:xfrm>
            <a:off x="6263997" y="4293036"/>
            <a:ext cx="2852023" cy="26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26"/>
              </a:lnSpc>
              <a:buNone/>
            </a:pPr>
            <a:r>
              <a:rPr lang="en-US" sz="2200" b="1" dirty="0">
                <a:solidFill>
                  <a:srgbClr val="746558"/>
                </a:solidFill>
                <a:latin typeface="Gelasio" pitchFamily="34" charset="0"/>
                <a:ea typeface="Gelasio" pitchFamily="34" charset="-122"/>
              </a:rPr>
              <a:t>High Accuracy in Volatile Market</a:t>
            </a:r>
            <a:endParaRPr lang="en-US" sz="2200" dirty="0"/>
          </a:p>
        </p:txBody>
      </p:sp>
      <p:sp>
        <p:nvSpPr>
          <p:cNvPr id="15" name="Text 12"/>
          <p:cNvSpPr/>
          <p:nvPr/>
        </p:nvSpPr>
        <p:spPr>
          <a:xfrm>
            <a:off x="6263997" y="4596062"/>
            <a:ext cx="7588806" cy="55292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Comparative studies have shown that the MS-SSA-LSTM model is</a:t>
            </a:r>
          </a:p>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 highly accurate in volatile market. .</a:t>
            </a:r>
            <a:endParaRPr lang="en-US" sz="2000" dirty="0"/>
          </a:p>
        </p:txBody>
      </p:sp>
      <p:sp>
        <p:nvSpPr>
          <p:cNvPr id="16" name="Shape 13"/>
          <p:cNvSpPr/>
          <p:nvPr/>
        </p:nvSpPr>
        <p:spPr>
          <a:xfrm>
            <a:off x="6091238" y="5420439"/>
            <a:ext cx="7934325" cy="995601"/>
          </a:xfrm>
          <a:prstGeom prst="roundRect">
            <a:avLst>
              <a:gd name="adj" fmla="val 2604"/>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Text 14"/>
          <p:cNvSpPr/>
          <p:nvPr/>
        </p:nvSpPr>
        <p:spPr>
          <a:xfrm>
            <a:off x="6263997" y="5593199"/>
            <a:ext cx="2160270" cy="26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26"/>
              </a:lnSpc>
              <a:buNone/>
            </a:pPr>
            <a:r>
              <a:rPr lang="en-US" sz="2200" b="1" dirty="0">
                <a:solidFill>
                  <a:srgbClr val="746558"/>
                </a:solidFill>
                <a:latin typeface="Gelasio" pitchFamily="34" charset="0"/>
                <a:ea typeface="Gelasio" pitchFamily="34" charset="-122"/>
                <a:cs typeface="Gelasio" pitchFamily="34" charset="-120"/>
              </a:rPr>
              <a:t>Global Applicability</a:t>
            </a:r>
            <a:endParaRPr lang="en-US" sz="2200" dirty="0"/>
          </a:p>
        </p:txBody>
      </p:sp>
      <p:sp>
        <p:nvSpPr>
          <p:cNvPr id="18" name="Text 15"/>
          <p:cNvSpPr/>
          <p:nvPr/>
        </p:nvSpPr>
        <p:spPr>
          <a:xfrm>
            <a:off x="6263997" y="5966698"/>
            <a:ext cx="7588806"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The model demonstrates strong performance across global markets.</a:t>
            </a:r>
            <a:endParaRPr lang="en-US" sz="2000" dirty="0"/>
          </a:p>
        </p:txBody>
      </p:sp>
      <p:sp>
        <p:nvSpPr>
          <p:cNvPr id="19" name="Shape 16"/>
          <p:cNvSpPr/>
          <p:nvPr/>
        </p:nvSpPr>
        <p:spPr>
          <a:xfrm>
            <a:off x="6091238" y="6588800"/>
            <a:ext cx="7934325" cy="995601"/>
          </a:xfrm>
          <a:prstGeom prst="roundRect">
            <a:avLst>
              <a:gd name="adj" fmla="val 2604"/>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Text 17"/>
          <p:cNvSpPr/>
          <p:nvPr/>
        </p:nvSpPr>
        <p:spPr>
          <a:xfrm>
            <a:off x="6263997" y="6611777"/>
            <a:ext cx="2325291" cy="26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26"/>
              </a:lnSpc>
            </a:pPr>
            <a:r>
              <a:rPr lang="en-US" sz="2200" b="1" dirty="0">
                <a:solidFill>
                  <a:srgbClr val="746558"/>
                </a:solidFill>
                <a:latin typeface="Gelasio" pitchFamily="34" charset="0"/>
                <a:ea typeface="Gelasio" pitchFamily="34" charset="-122"/>
              </a:rPr>
              <a:t>Impact of Time Steps</a:t>
            </a:r>
            <a:endParaRPr lang="en-US" sz="2200" dirty="0"/>
          </a:p>
        </p:txBody>
      </p:sp>
      <p:sp>
        <p:nvSpPr>
          <p:cNvPr id="21" name="Text 18"/>
          <p:cNvSpPr/>
          <p:nvPr/>
        </p:nvSpPr>
        <p:spPr>
          <a:xfrm>
            <a:off x="6269289" y="6916161"/>
            <a:ext cx="7588806"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77"/>
              </a:lnSpc>
            </a:pPr>
            <a:r>
              <a:rPr lang="en-US" sz="2000" dirty="0">
                <a:solidFill>
                  <a:srgbClr val="746558"/>
                </a:solidFill>
                <a:latin typeface="Gelasio" pitchFamily="34" charset="0"/>
                <a:ea typeface="Gelasio" pitchFamily="34" charset="-122"/>
                <a:cs typeface="Gelasio" pitchFamily="34" charset="-120"/>
              </a:rPr>
              <a:t>The study found that the choice of time steps (5, 10, or 20) impacted </a:t>
            </a:r>
          </a:p>
          <a:p>
            <a:pPr>
              <a:lnSpc>
                <a:spcPts val="2177"/>
              </a:lnSpc>
            </a:pPr>
            <a:r>
              <a:rPr lang="en-US" sz="2000" dirty="0">
                <a:solidFill>
                  <a:srgbClr val="746558"/>
                </a:solidFill>
                <a:latin typeface="Gelasio" pitchFamily="34" charset="0"/>
                <a:ea typeface="Gelasio" pitchFamily="34" charset="-122"/>
                <a:cs typeface="Gelasio" pitchFamily="34" charset="-120"/>
              </a:rPr>
              <a:t>model’s prediction accuracy</a:t>
            </a:r>
            <a:r>
              <a:rPr lang="en-US" sz="2000" dirty="0"/>
              <a:t>.</a:t>
            </a:r>
            <a:endParaRPr lang="en-US" sz="2000" dirty="0">
              <a:solidFill>
                <a:srgbClr val="746558"/>
              </a:solidFill>
              <a:latin typeface="Gelasio" pitchFamily="34" charset="0"/>
              <a:ea typeface="Gelasio" pitchFamily="34" charset="-122"/>
              <a:cs typeface="Gelasio" pitchFamily="34" charset="-12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1"/>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26"/>
              </a:lnSpc>
            </a:pPr>
            <a:endParaRPr lang="en-US" sz="2600" dirty="0"/>
          </a:p>
        </p:txBody>
      </p:sp>
      <p:sp>
        <p:nvSpPr>
          <p:cNvPr id="5" name="Text 2"/>
          <p:cNvSpPr/>
          <p:nvPr/>
        </p:nvSpPr>
        <p:spPr>
          <a:xfrm>
            <a:off x="6091238" y="645200"/>
            <a:ext cx="4320540" cy="54006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253"/>
              </a:lnSpc>
              <a:buNone/>
            </a:pPr>
            <a:endParaRPr lang="en-US" sz="3402" dirty="0"/>
          </a:p>
        </p:txBody>
      </p:sp>
      <p:sp>
        <p:nvSpPr>
          <p:cNvPr id="6" name="Text 3"/>
          <p:cNvSpPr/>
          <p:nvPr/>
        </p:nvSpPr>
        <p:spPr>
          <a:xfrm>
            <a:off x="6091238" y="1294348"/>
            <a:ext cx="7934325"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endParaRPr lang="en-US" sz="2000" dirty="0"/>
          </a:p>
        </p:txBody>
      </p:sp>
      <p:sp>
        <p:nvSpPr>
          <p:cNvPr id="14" name="Text 11"/>
          <p:cNvSpPr/>
          <p:nvPr/>
        </p:nvSpPr>
        <p:spPr>
          <a:xfrm>
            <a:off x="474440" y="154360"/>
            <a:ext cx="2852023" cy="26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26"/>
              </a:lnSpc>
              <a:buNone/>
            </a:pPr>
            <a:endParaRPr lang="en-US" sz="2200" dirty="0"/>
          </a:p>
        </p:txBody>
      </p:sp>
      <p:sp>
        <p:nvSpPr>
          <p:cNvPr id="15" name="Text 12"/>
          <p:cNvSpPr/>
          <p:nvPr/>
        </p:nvSpPr>
        <p:spPr>
          <a:xfrm>
            <a:off x="6263997" y="4596062"/>
            <a:ext cx="7588806" cy="55292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endParaRPr lang="en-US" sz="2000"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560" y="1815322"/>
            <a:ext cx="10513168" cy="5971885"/>
          </a:xfrm>
          <a:prstGeom prst="rect">
            <a:avLst/>
          </a:prstGeom>
        </p:spPr>
      </p:pic>
      <p:sp>
        <p:nvSpPr>
          <p:cNvPr id="24" name="TextBox 23"/>
          <p:cNvSpPr txBox="1"/>
          <p:nvPr/>
        </p:nvSpPr>
        <p:spPr>
          <a:xfrm>
            <a:off x="186408" y="198138"/>
            <a:ext cx="12889432" cy="1508105"/>
          </a:xfrm>
          <a:prstGeom prst="rect">
            <a:avLst/>
          </a:prstGeom>
          <a:noFill/>
        </p:spPr>
        <p:txBody>
          <a:bodyPr wrap="square" rtlCol="0">
            <a:spAutoFit/>
          </a:bodyPr>
          <a:lstStyle/>
          <a:p>
            <a:r>
              <a:rPr lang="en-US" sz="2300" b="1" u="sng" dirty="0">
                <a:solidFill>
                  <a:srgbClr val="746558"/>
                </a:solidFill>
                <a:latin typeface="Gelasio"/>
              </a:rPr>
              <a:t>Performance Matrix </a:t>
            </a:r>
            <a:r>
              <a:rPr lang="en-US" sz="2300" b="1" u="sng" dirty="0" err="1">
                <a:solidFill>
                  <a:srgbClr val="746558"/>
                </a:solidFill>
                <a:latin typeface="Gelasio"/>
                <a:ea typeface="Gelasio"/>
              </a:rPr>
              <a:t>Comparision</a:t>
            </a:r>
            <a:r>
              <a:rPr lang="en-US" sz="2300" b="1" dirty="0">
                <a:solidFill>
                  <a:srgbClr val="746558"/>
                </a:solidFill>
                <a:latin typeface="Gelasio"/>
                <a:ea typeface="Gelasio"/>
              </a:rPr>
              <a:t>: The table below summarizes key </a:t>
            </a:r>
            <a:r>
              <a:rPr lang="en-US" sz="2300" b="1" dirty="0" err="1">
                <a:solidFill>
                  <a:srgbClr val="746558"/>
                </a:solidFill>
                <a:latin typeface="Gelasio"/>
                <a:ea typeface="Gelasio"/>
              </a:rPr>
              <a:t>performace</a:t>
            </a:r>
            <a:r>
              <a:rPr lang="en-US" sz="2300" b="1" dirty="0">
                <a:solidFill>
                  <a:srgbClr val="746558"/>
                </a:solidFill>
                <a:latin typeface="Gelasio"/>
                <a:ea typeface="Gelasio"/>
              </a:rPr>
              <a:t> metrics---MAPE,RMSE,MAE AND R SQUARE, for various models. The MS-SSA-LSTM model outperforms others including MLP,CNN AND STANDARD LSTM models, with lower error values and higher R-Square scores indicating superior predictive accuracy and model fit.</a:t>
            </a:r>
            <a:r>
              <a:rPr lang="en-IN" sz="2300" dirty="0">
                <a:latin typeface="Gelasio"/>
                <a:ea typeface="Gelasio"/>
              </a:rPr>
              <a:t> </a:t>
            </a:r>
          </a:p>
        </p:txBody>
      </p:sp>
    </p:spTree>
    <p:extLst>
      <p:ext uri="{BB962C8B-B14F-4D97-AF65-F5344CB8AC3E}">
        <p14:creationId xmlns:p14="http://schemas.microsoft.com/office/powerpoint/2010/main" val="35854618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37116" y="579834"/>
            <a:ext cx="5760363" cy="65805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182"/>
              </a:lnSpc>
              <a:buNone/>
            </a:pPr>
            <a:r>
              <a:rPr lang="en-US" sz="4146" b="1">
                <a:solidFill>
                  <a:srgbClr val="484237"/>
                </a:solidFill>
                <a:latin typeface="Gelasio" pitchFamily="34" charset="0"/>
                <a:ea typeface="Gelasio" pitchFamily="34" charset="-122"/>
                <a:cs typeface="Gelasio" pitchFamily="34" charset="-120"/>
              </a:rPr>
              <a:t>Future Enhancements</a:t>
            </a:r>
            <a:endParaRPr lang="en-US" sz="4146"/>
          </a:p>
        </p:txBody>
      </p:sp>
      <p:sp>
        <p:nvSpPr>
          <p:cNvPr id="6" name="Shape 3"/>
          <p:cNvSpPr/>
          <p:nvPr/>
        </p:nvSpPr>
        <p:spPr>
          <a:xfrm>
            <a:off x="737116" y="1790700"/>
            <a:ext cx="473869" cy="473869"/>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 4"/>
          <p:cNvSpPr/>
          <p:nvPr/>
        </p:nvSpPr>
        <p:spPr>
          <a:xfrm>
            <a:off x="899517" y="1869638"/>
            <a:ext cx="148947" cy="3158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88"/>
              </a:lnSpc>
              <a:buNone/>
            </a:pPr>
            <a:r>
              <a:rPr lang="en-US" sz="2488" b="1">
                <a:solidFill>
                  <a:srgbClr val="746558"/>
                </a:solidFill>
                <a:latin typeface="Gelasio" pitchFamily="34" charset="0"/>
                <a:ea typeface="Gelasio" pitchFamily="34" charset="-122"/>
                <a:cs typeface="Gelasio" pitchFamily="34" charset="-120"/>
              </a:rPr>
              <a:t>1</a:t>
            </a:r>
            <a:endParaRPr lang="en-US" sz="2488"/>
          </a:p>
        </p:txBody>
      </p:sp>
      <p:sp>
        <p:nvSpPr>
          <p:cNvPr id="8" name="Text 5"/>
          <p:cNvSpPr/>
          <p:nvPr/>
        </p:nvSpPr>
        <p:spPr>
          <a:xfrm>
            <a:off x="1421487" y="1790700"/>
            <a:ext cx="4409003" cy="32897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91"/>
              </a:lnSpc>
              <a:buNone/>
            </a:pPr>
            <a:r>
              <a:rPr lang="en-US" sz="2200" b="1" dirty="0">
                <a:solidFill>
                  <a:srgbClr val="746558"/>
                </a:solidFill>
                <a:latin typeface="Gelasio" pitchFamily="34" charset="0"/>
                <a:ea typeface="Gelasio" pitchFamily="34" charset="-122"/>
                <a:cs typeface="Gelasio" pitchFamily="34" charset="-120"/>
              </a:rPr>
              <a:t>Refinement of Sentiment Analysis</a:t>
            </a:r>
            <a:endParaRPr lang="en-US" sz="2200" dirty="0"/>
          </a:p>
        </p:txBody>
      </p:sp>
      <p:sp>
        <p:nvSpPr>
          <p:cNvPr id="9" name="Text 6"/>
          <p:cNvSpPr/>
          <p:nvPr/>
        </p:nvSpPr>
        <p:spPr>
          <a:xfrm>
            <a:off x="1421487" y="2245995"/>
            <a:ext cx="6985397" cy="67389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3"/>
              </a:lnSpc>
              <a:buNone/>
            </a:pPr>
            <a:r>
              <a:rPr lang="en-US" sz="2000" dirty="0">
                <a:solidFill>
                  <a:srgbClr val="746558"/>
                </a:solidFill>
                <a:latin typeface="Gelasio" pitchFamily="34" charset="0"/>
                <a:ea typeface="Gelasio" pitchFamily="34" charset="-122"/>
                <a:cs typeface="Gelasio" pitchFamily="34" charset="-120"/>
              </a:rPr>
              <a:t>Improving the sentiment analysis model to better capture nuanced emotions and opinions.</a:t>
            </a:r>
            <a:endParaRPr lang="en-US" sz="2000" dirty="0"/>
          </a:p>
        </p:txBody>
      </p:sp>
      <p:sp>
        <p:nvSpPr>
          <p:cNvPr id="10" name="Shape 7"/>
          <p:cNvSpPr/>
          <p:nvPr/>
        </p:nvSpPr>
        <p:spPr>
          <a:xfrm>
            <a:off x="737116" y="3367326"/>
            <a:ext cx="473869" cy="473869"/>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 8"/>
          <p:cNvSpPr/>
          <p:nvPr/>
        </p:nvSpPr>
        <p:spPr>
          <a:xfrm>
            <a:off x="878324" y="3446264"/>
            <a:ext cx="191333" cy="3158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88"/>
              </a:lnSpc>
              <a:buNone/>
            </a:pPr>
            <a:r>
              <a:rPr lang="en-US" sz="2488" b="1">
                <a:solidFill>
                  <a:srgbClr val="746558"/>
                </a:solidFill>
                <a:latin typeface="Gelasio" pitchFamily="34" charset="0"/>
                <a:ea typeface="Gelasio" pitchFamily="34" charset="-122"/>
                <a:cs typeface="Gelasio" pitchFamily="34" charset="-120"/>
              </a:rPr>
              <a:t>2</a:t>
            </a:r>
            <a:endParaRPr lang="en-US" sz="2488"/>
          </a:p>
        </p:txBody>
      </p:sp>
      <p:sp>
        <p:nvSpPr>
          <p:cNvPr id="12" name="Text 9"/>
          <p:cNvSpPr/>
          <p:nvPr/>
        </p:nvSpPr>
        <p:spPr>
          <a:xfrm>
            <a:off x="1421487" y="3367326"/>
            <a:ext cx="3464838" cy="32897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91"/>
              </a:lnSpc>
              <a:buNone/>
            </a:pPr>
            <a:r>
              <a:rPr lang="en-US" sz="2200" b="1" dirty="0">
                <a:solidFill>
                  <a:srgbClr val="746558"/>
                </a:solidFill>
                <a:latin typeface="Gelasio" pitchFamily="34" charset="0"/>
                <a:ea typeface="Gelasio" pitchFamily="34" charset="-122"/>
                <a:cs typeface="Gelasio" pitchFamily="34" charset="-120"/>
              </a:rPr>
              <a:t>Expansion of Data Sources</a:t>
            </a:r>
            <a:endParaRPr lang="en-US" sz="2200" dirty="0"/>
          </a:p>
        </p:txBody>
      </p:sp>
      <p:sp>
        <p:nvSpPr>
          <p:cNvPr id="13" name="Text 10"/>
          <p:cNvSpPr/>
          <p:nvPr/>
        </p:nvSpPr>
        <p:spPr>
          <a:xfrm>
            <a:off x="1421487" y="3822621"/>
            <a:ext cx="6985397" cy="67389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3"/>
              </a:lnSpc>
              <a:buNone/>
            </a:pPr>
            <a:r>
              <a:rPr lang="en-US" sz="2000" dirty="0">
                <a:solidFill>
                  <a:srgbClr val="746558"/>
                </a:solidFill>
                <a:latin typeface="Gelasio" pitchFamily="34" charset="0"/>
                <a:ea typeface="Gelasio" pitchFamily="34" charset="-122"/>
                <a:cs typeface="Gelasio" pitchFamily="34" charset="-120"/>
              </a:rPr>
              <a:t>Incorporating additional data streams to enhance the breadth and depth of the predictive model.</a:t>
            </a:r>
            <a:endParaRPr lang="en-US" sz="2000" dirty="0"/>
          </a:p>
        </p:txBody>
      </p:sp>
      <p:sp>
        <p:nvSpPr>
          <p:cNvPr id="14" name="Shape 11"/>
          <p:cNvSpPr/>
          <p:nvPr/>
        </p:nvSpPr>
        <p:spPr>
          <a:xfrm>
            <a:off x="737116" y="4943951"/>
            <a:ext cx="473869" cy="473869"/>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 12"/>
          <p:cNvSpPr/>
          <p:nvPr/>
        </p:nvSpPr>
        <p:spPr>
          <a:xfrm>
            <a:off x="878919" y="5022890"/>
            <a:ext cx="190262" cy="3158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88"/>
              </a:lnSpc>
              <a:buNone/>
            </a:pPr>
            <a:r>
              <a:rPr lang="en-US" sz="2488" b="1">
                <a:solidFill>
                  <a:srgbClr val="746558"/>
                </a:solidFill>
                <a:latin typeface="Gelasio" pitchFamily="34" charset="0"/>
                <a:ea typeface="Gelasio" pitchFamily="34" charset="-122"/>
                <a:cs typeface="Gelasio" pitchFamily="34" charset="-120"/>
              </a:rPr>
              <a:t>3</a:t>
            </a:r>
            <a:endParaRPr lang="en-US" sz="2488"/>
          </a:p>
        </p:txBody>
      </p:sp>
      <p:sp>
        <p:nvSpPr>
          <p:cNvPr id="16" name="Text 13"/>
          <p:cNvSpPr/>
          <p:nvPr/>
        </p:nvSpPr>
        <p:spPr>
          <a:xfrm>
            <a:off x="1421487" y="4943951"/>
            <a:ext cx="4370546" cy="32897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91"/>
              </a:lnSpc>
              <a:buNone/>
            </a:pPr>
            <a:r>
              <a:rPr lang="en-US" sz="2200" b="1" dirty="0">
                <a:solidFill>
                  <a:srgbClr val="746558"/>
                </a:solidFill>
                <a:latin typeface="Gelasio" pitchFamily="34" charset="0"/>
                <a:ea typeface="Gelasio" pitchFamily="34" charset="-122"/>
                <a:cs typeface="Gelasio" pitchFamily="34" charset="-120"/>
              </a:rPr>
              <a:t>Incorporation of External Factors</a:t>
            </a:r>
            <a:endParaRPr lang="en-US" sz="2200" dirty="0"/>
          </a:p>
        </p:txBody>
      </p:sp>
      <p:sp>
        <p:nvSpPr>
          <p:cNvPr id="17" name="Text 14"/>
          <p:cNvSpPr/>
          <p:nvPr/>
        </p:nvSpPr>
        <p:spPr>
          <a:xfrm>
            <a:off x="1421487" y="5399246"/>
            <a:ext cx="6985397" cy="67389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3"/>
              </a:lnSpc>
              <a:buNone/>
            </a:pPr>
            <a:r>
              <a:rPr lang="en-US" sz="2000" dirty="0">
                <a:solidFill>
                  <a:srgbClr val="746558"/>
                </a:solidFill>
                <a:latin typeface="Gelasio" pitchFamily="34" charset="0"/>
                <a:ea typeface="Gelasio" pitchFamily="34" charset="-122"/>
                <a:cs typeface="Gelasio" pitchFamily="34" charset="-120"/>
              </a:rPr>
              <a:t>Analyzing the impact of macroeconomic, geopolitical, and other external variables on stock price movements.</a:t>
            </a:r>
            <a:endParaRPr lang="en-US" sz="2000" dirty="0"/>
          </a:p>
        </p:txBody>
      </p:sp>
      <p:sp>
        <p:nvSpPr>
          <p:cNvPr id="18" name="Shape 15"/>
          <p:cNvSpPr/>
          <p:nvPr/>
        </p:nvSpPr>
        <p:spPr>
          <a:xfrm>
            <a:off x="737116" y="6520577"/>
            <a:ext cx="473869" cy="473869"/>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 16"/>
          <p:cNvSpPr/>
          <p:nvPr/>
        </p:nvSpPr>
        <p:spPr>
          <a:xfrm>
            <a:off x="875586" y="6599515"/>
            <a:ext cx="196929" cy="3158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88"/>
              </a:lnSpc>
              <a:buNone/>
            </a:pPr>
            <a:r>
              <a:rPr lang="en-US" sz="2488" b="1">
                <a:solidFill>
                  <a:srgbClr val="746558"/>
                </a:solidFill>
                <a:latin typeface="Gelasio" pitchFamily="34" charset="0"/>
                <a:ea typeface="Gelasio" pitchFamily="34" charset="-122"/>
                <a:cs typeface="Gelasio" pitchFamily="34" charset="-120"/>
              </a:rPr>
              <a:t>4</a:t>
            </a:r>
            <a:endParaRPr lang="en-US" sz="2488"/>
          </a:p>
        </p:txBody>
      </p:sp>
      <p:sp>
        <p:nvSpPr>
          <p:cNvPr id="20" name="Text 17"/>
          <p:cNvSpPr/>
          <p:nvPr/>
        </p:nvSpPr>
        <p:spPr>
          <a:xfrm>
            <a:off x="1421487" y="6520577"/>
            <a:ext cx="3515678" cy="32897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91"/>
              </a:lnSpc>
              <a:buNone/>
            </a:pPr>
            <a:r>
              <a:rPr lang="en-US" sz="2200" b="1" dirty="0">
                <a:solidFill>
                  <a:srgbClr val="746558"/>
                </a:solidFill>
                <a:latin typeface="Gelasio" pitchFamily="34" charset="0"/>
                <a:ea typeface="Gelasio" pitchFamily="34" charset="-122"/>
                <a:cs typeface="Gelasio" pitchFamily="34" charset="-120"/>
              </a:rPr>
              <a:t>Global Market Adaptability</a:t>
            </a:r>
            <a:endParaRPr lang="en-US" sz="2200" dirty="0"/>
          </a:p>
        </p:txBody>
      </p:sp>
      <p:sp>
        <p:nvSpPr>
          <p:cNvPr id="21" name="Text 18"/>
          <p:cNvSpPr/>
          <p:nvPr/>
        </p:nvSpPr>
        <p:spPr>
          <a:xfrm>
            <a:off x="1421487" y="6975872"/>
            <a:ext cx="6985397" cy="67389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53"/>
              </a:lnSpc>
              <a:buNone/>
            </a:pPr>
            <a:r>
              <a:rPr lang="en-US" sz="2000" dirty="0">
                <a:solidFill>
                  <a:srgbClr val="746558"/>
                </a:solidFill>
                <a:latin typeface="Gelasio" pitchFamily="34" charset="0"/>
                <a:ea typeface="Gelasio" pitchFamily="34" charset="-122"/>
                <a:cs typeface="Gelasio" pitchFamily="34" charset="-120"/>
              </a:rPr>
              <a:t>Evaluating the model's performance and applicability across different international stock markets.</a:t>
            </a:r>
            <a:endParaRPr lang="en-US" sz="2000"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11359" y="920115"/>
            <a:ext cx="4464725" cy="558046"/>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395"/>
              </a:lnSpc>
              <a:buNone/>
            </a:pPr>
            <a:r>
              <a:rPr lang="en-US" sz="3516" b="1">
                <a:solidFill>
                  <a:srgbClr val="484237"/>
                </a:solidFill>
                <a:latin typeface="Gelasio" pitchFamily="34" charset="0"/>
                <a:ea typeface="Gelasio" pitchFamily="34" charset="-122"/>
                <a:cs typeface="Gelasio" pitchFamily="34" charset="-120"/>
              </a:rPr>
              <a:t>Conclusion</a:t>
            </a:r>
            <a:endParaRPr lang="en-US" sz="3516"/>
          </a:p>
        </p:txBody>
      </p:sp>
      <p:sp>
        <p:nvSpPr>
          <p:cNvPr id="6" name="Text 3"/>
          <p:cNvSpPr/>
          <p:nvPr/>
        </p:nvSpPr>
        <p:spPr>
          <a:xfrm>
            <a:off x="6011830" y="1595316"/>
            <a:ext cx="7894082" cy="28575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50"/>
              </a:lnSpc>
              <a:buNone/>
            </a:pPr>
            <a:r>
              <a:rPr lang="en-US" sz="2000" dirty="0">
                <a:solidFill>
                  <a:srgbClr val="746558"/>
                </a:solidFill>
                <a:latin typeface="Gelasio" pitchFamily="34" charset="0"/>
                <a:ea typeface="Gelasio" pitchFamily="34" charset="-122"/>
                <a:cs typeface="Gelasio" pitchFamily="34" charset="-120"/>
              </a:rPr>
              <a:t>Integrates sentiment analysis and deep learning for accurate stock </a:t>
            </a:r>
          </a:p>
          <a:p>
            <a:pPr marL="0" indent="0">
              <a:lnSpc>
                <a:spcPts val="2250"/>
              </a:lnSpc>
              <a:buNone/>
            </a:pPr>
            <a:r>
              <a:rPr lang="en-US" sz="2000" dirty="0">
                <a:solidFill>
                  <a:srgbClr val="746558"/>
                </a:solidFill>
                <a:latin typeface="Gelasio" pitchFamily="34" charset="0"/>
                <a:ea typeface="Gelasio" pitchFamily="34" charset="-122"/>
                <a:cs typeface="Gelasio" pitchFamily="34" charset="-120"/>
              </a:rPr>
              <a:t>price prediction.</a:t>
            </a:r>
            <a:endParaRPr lang="en-US" sz="2000" dirty="0"/>
          </a:p>
        </p:txBody>
      </p:sp>
      <p:sp>
        <p:nvSpPr>
          <p:cNvPr id="7" name="Shape 4"/>
          <p:cNvSpPr/>
          <p:nvPr/>
        </p:nvSpPr>
        <p:spPr>
          <a:xfrm>
            <a:off x="6111359" y="2433399"/>
            <a:ext cx="401717" cy="401717"/>
          </a:xfrm>
          <a:prstGeom prst="roundRect">
            <a:avLst>
              <a:gd name="adj" fmla="val 6669"/>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Text 5"/>
          <p:cNvSpPr/>
          <p:nvPr/>
        </p:nvSpPr>
        <p:spPr>
          <a:xfrm>
            <a:off x="6248995" y="2500313"/>
            <a:ext cx="126325" cy="26789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109"/>
              </a:lnSpc>
              <a:buNone/>
            </a:pPr>
            <a:r>
              <a:rPr lang="en-US" sz="2109" b="1">
                <a:solidFill>
                  <a:srgbClr val="746558"/>
                </a:solidFill>
                <a:latin typeface="Gelasio" pitchFamily="34" charset="0"/>
                <a:ea typeface="Gelasio" pitchFamily="34" charset="-122"/>
                <a:cs typeface="Gelasio" pitchFamily="34" charset="-120"/>
              </a:rPr>
              <a:t>1</a:t>
            </a:r>
            <a:endParaRPr lang="en-US" sz="2109"/>
          </a:p>
        </p:txBody>
      </p:sp>
      <p:sp>
        <p:nvSpPr>
          <p:cNvPr id="9" name="Text 6"/>
          <p:cNvSpPr/>
          <p:nvPr/>
        </p:nvSpPr>
        <p:spPr>
          <a:xfrm>
            <a:off x="6691551" y="2433399"/>
            <a:ext cx="3787259" cy="27896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97"/>
              </a:lnSpc>
            </a:pPr>
            <a:r>
              <a:rPr lang="en-US" sz="2200" b="1" dirty="0">
                <a:solidFill>
                  <a:srgbClr val="746558"/>
                </a:solidFill>
                <a:latin typeface="Gelasio" pitchFamily="34" charset="0"/>
                <a:ea typeface="Gelasio" pitchFamily="34" charset="-122"/>
                <a:cs typeface="Gelasio" pitchFamily="34" charset="-120"/>
              </a:rPr>
              <a:t>Key Findings</a:t>
            </a:r>
            <a:endParaRPr lang="en-US" sz="2200" dirty="0"/>
          </a:p>
        </p:txBody>
      </p:sp>
      <p:sp>
        <p:nvSpPr>
          <p:cNvPr id="10" name="Text 7"/>
          <p:cNvSpPr/>
          <p:nvPr/>
        </p:nvSpPr>
        <p:spPr>
          <a:xfrm>
            <a:off x="6691551" y="2835116"/>
            <a:ext cx="7313890" cy="28575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250"/>
              </a:lnSpc>
            </a:pPr>
            <a:r>
              <a:rPr lang="en-US" sz="2000" dirty="0">
                <a:solidFill>
                  <a:srgbClr val="746558"/>
                </a:solidFill>
                <a:latin typeface="Gelasio" pitchFamily="34" charset="0"/>
                <a:ea typeface="Gelasio" pitchFamily="34" charset="-122"/>
                <a:cs typeface="Gelasio" pitchFamily="34" charset="-120"/>
              </a:rPr>
              <a:t>The model demonstrated a 10.74% average improvement in</a:t>
            </a:r>
          </a:p>
          <a:p>
            <a:pPr>
              <a:lnSpc>
                <a:spcPts val="2250"/>
              </a:lnSpc>
            </a:pPr>
            <a:r>
              <a:rPr lang="en-US" sz="2000" dirty="0">
                <a:solidFill>
                  <a:srgbClr val="746558"/>
                </a:solidFill>
                <a:latin typeface="Gelasio" pitchFamily="34" charset="0"/>
                <a:ea typeface="Gelasio" pitchFamily="34" charset="-122"/>
                <a:cs typeface="Gelasio" pitchFamily="34" charset="-120"/>
              </a:rPr>
              <a:t> R² over standard LSTM models.</a:t>
            </a:r>
            <a:endParaRPr lang="en-US" sz="2000" dirty="0"/>
          </a:p>
        </p:txBody>
      </p:sp>
      <p:sp>
        <p:nvSpPr>
          <p:cNvPr id="11" name="Shape 8"/>
          <p:cNvSpPr/>
          <p:nvPr/>
        </p:nvSpPr>
        <p:spPr>
          <a:xfrm>
            <a:off x="6111359" y="3484483"/>
            <a:ext cx="401717" cy="401717"/>
          </a:xfrm>
          <a:prstGeom prst="roundRect">
            <a:avLst>
              <a:gd name="adj" fmla="val 6669"/>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 9"/>
          <p:cNvSpPr/>
          <p:nvPr/>
        </p:nvSpPr>
        <p:spPr>
          <a:xfrm>
            <a:off x="6231017" y="3551396"/>
            <a:ext cx="162282" cy="26789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109"/>
              </a:lnSpc>
              <a:buNone/>
            </a:pPr>
            <a:r>
              <a:rPr lang="en-US" sz="2109" b="1">
                <a:solidFill>
                  <a:srgbClr val="746558"/>
                </a:solidFill>
                <a:latin typeface="Gelasio" pitchFamily="34" charset="0"/>
                <a:ea typeface="Gelasio" pitchFamily="34" charset="-122"/>
                <a:cs typeface="Gelasio" pitchFamily="34" charset="-120"/>
              </a:rPr>
              <a:t>2</a:t>
            </a:r>
            <a:endParaRPr lang="en-US" sz="2109"/>
          </a:p>
        </p:txBody>
      </p:sp>
      <p:sp>
        <p:nvSpPr>
          <p:cNvPr id="13" name="Text 10"/>
          <p:cNvSpPr/>
          <p:nvPr/>
        </p:nvSpPr>
        <p:spPr>
          <a:xfrm>
            <a:off x="6691551" y="3484483"/>
            <a:ext cx="2339816" cy="27896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97"/>
              </a:lnSpc>
              <a:buNone/>
            </a:pPr>
            <a:r>
              <a:rPr lang="en-US" sz="2200" b="1" dirty="0">
                <a:solidFill>
                  <a:srgbClr val="746558"/>
                </a:solidFill>
                <a:latin typeface="Gelasio" pitchFamily="34" charset="0"/>
                <a:ea typeface="Gelasio" pitchFamily="34" charset="-122"/>
                <a:cs typeface="Gelasio" pitchFamily="34" charset="-120"/>
              </a:rPr>
              <a:t>Deep Learning's Role</a:t>
            </a:r>
            <a:endParaRPr lang="en-US" sz="2200" dirty="0"/>
          </a:p>
        </p:txBody>
      </p:sp>
      <p:sp>
        <p:nvSpPr>
          <p:cNvPr id="14" name="Text 11"/>
          <p:cNvSpPr/>
          <p:nvPr/>
        </p:nvSpPr>
        <p:spPr>
          <a:xfrm>
            <a:off x="6691551" y="3870484"/>
            <a:ext cx="7313890" cy="28575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50"/>
              </a:lnSpc>
              <a:buNone/>
            </a:pPr>
            <a:r>
              <a:rPr lang="en-US" sz="2000" dirty="0">
                <a:solidFill>
                  <a:srgbClr val="746558"/>
                </a:solidFill>
                <a:latin typeface="Gelasio" pitchFamily="34" charset="0"/>
                <a:ea typeface="Gelasio" pitchFamily="34" charset="-122"/>
                <a:cs typeface="Gelasio" pitchFamily="34" charset="-120"/>
              </a:rPr>
              <a:t>Captures complex market dynamics.</a:t>
            </a:r>
            <a:endParaRPr lang="en-US" sz="2000" dirty="0"/>
          </a:p>
        </p:txBody>
      </p:sp>
      <p:sp>
        <p:nvSpPr>
          <p:cNvPr id="15" name="Shape 12"/>
          <p:cNvSpPr/>
          <p:nvPr/>
        </p:nvSpPr>
        <p:spPr>
          <a:xfrm>
            <a:off x="6111359" y="4535567"/>
            <a:ext cx="401717" cy="401717"/>
          </a:xfrm>
          <a:prstGeom prst="roundRect">
            <a:avLst>
              <a:gd name="adj" fmla="val 6669"/>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 13"/>
          <p:cNvSpPr/>
          <p:nvPr/>
        </p:nvSpPr>
        <p:spPr>
          <a:xfrm>
            <a:off x="6231493" y="4602480"/>
            <a:ext cx="161449" cy="26789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109"/>
              </a:lnSpc>
              <a:buNone/>
            </a:pPr>
            <a:r>
              <a:rPr lang="en-US" sz="2109" b="1">
                <a:solidFill>
                  <a:srgbClr val="746558"/>
                </a:solidFill>
                <a:latin typeface="Gelasio" pitchFamily="34" charset="0"/>
                <a:ea typeface="Gelasio" pitchFamily="34" charset="-122"/>
                <a:cs typeface="Gelasio" pitchFamily="34" charset="-120"/>
              </a:rPr>
              <a:t>3</a:t>
            </a:r>
            <a:endParaRPr lang="en-US" sz="2109"/>
          </a:p>
        </p:txBody>
      </p:sp>
      <p:sp>
        <p:nvSpPr>
          <p:cNvPr id="17" name="Text 14"/>
          <p:cNvSpPr/>
          <p:nvPr/>
        </p:nvSpPr>
        <p:spPr>
          <a:xfrm>
            <a:off x="6691551" y="4535567"/>
            <a:ext cx="3026688" cy="27896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97"/>
              </a:lnSpc>
              <a:buNone/>
            </a:pPr>
            <a:r>
              <a:rPr lang="en-US" sz="2200" b="1" dirty="0">
                <a:solidFill>
                  <a:srgbClr val="746558"/>
                </a:solidFill>
                <a:latin typeface="Gelasio" pitchFamily="34" charset="0"/>
                <a:ea typeface="Gelasio" pitchFamily="34" charset="-122"/>
                <a:cs typeface="Gelasio" pitchFamily="34" charset="-120"/>
              </a:rPr>
              <a:t>Future Research Directions</a:t>
            </a:r>
            <a:endParaRPr lang="en-US" sz="2200" dirty="0"/>
          </a:p>
        </p:txBody>
      </p:sp>
      <p:sp>
        <p:nvSpPr>
          <p:cNvPr id="18" name="Text 15"/>
          <p:cNvSpPr/>
          <p:nvPr/>
        </p:nvSpPr>
        <p:spPr>
          <a:xfrm>
            <a:off x="6691551" y="4921568"/>
            <a:ext cx="7313890" cy="28575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50"/>
              </a:lnSpc>
              <a:buNone/>
            </a:pPr>
            <a:r>
              <a:rPr lang="en-US" sz="2000" dirty="0">
                <a:solidFill>
                  <a:srgbClr val="746558"/>
                </a:solidFill>
                <a:latin typeface="Gelasio" pitchFamily="34" charset="0"/>
                <a:ea typeface="Gelasio" pitchFamily="34" charset="-122"/>
                <a:cs typeface="Gelasio" pitchFamily="34" charset="-120"/>
              </a:rPr>
              <a:t>Provides a framework for future financial forecasting research.</a:t>
            </a:r>
            <a:endParaRPr lang="en-US" sz="2000" dirty="0"/>
          </a:p>
        </p:txBody>
      </p:sp>
      <p:sp>
        <p:nvSpPr>
          <p:cNvPr id="19" name="Shape 16"/>
          <p:cNvSpPr/>
          <p:nvPr/>
        </p:nvSpPr>
        <p:spPr>
          <a:xfrm>
            <a:off x="6111359" y="5586651"/>
            <a:ext cx="401717" cy="401717"/>
          </a:xfrm>
          <a:prstGeom prst="roundRect">
            <a:avLst>
              <a:gd name="adj" fmla="val 6669"/>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Text 17"/>
          <p:cNvSpPr/>
          <p:nvPr/>
        </p:nvSpPr>
        <p:spPr>
          <a:xfrm>
            <a:off x="6228636" y="5653564"/>
            <a:ext cx="167045" cy="26789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109"/>
              </a:lnSpc>
              <a:buNone/>
            </a:pPr>
            <a:r>
              <a:rPr lang="en-US" sz="2109" b="1">
                <a:solidFill>
                  <a:srgbClr val="746558"/>
                </a:solidFill>
                <a:latin typeface="Gelasio" pitchFamily="34" charset="0"/>
                <a:ea typeface="Gelasio" pitchFamily="34" charset="-122"/>
                <a:cs typeface="Gelasio" pitchFamily="34" charset="-120"/>
              </a:rPr>
              <a:t>4</a:t>
            </a:r>
            <a:endParaRPr lang="en-US" sz="2109"/>
          </a:p>
        </p:txBody>
      </p:sp>
      <p:sp>
        <p:nvSpPr>
          <p:cNvPr id="21" name="Text 18"/>
          <p:cNvSpPr/>
          <p:nvPr/>
        </p:nvSpPr>
        <p:spPr>
          <a:xfrm>
            <a:off x="6691551" y="5586651"/>
            <a:ext cx="2232303" cy="27896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97"/>
              </a:lnSpc>
              <a:buNone/>
            </a:pPr>
            <a:r>
              <a:rPr lang="en-US" sz="2200" b="1" dirty="0">
                <a:solidFill>
                  <a:srgbClr val="746558"/>
                </a:solidFill>
                <a:latin typeface="Gelasio" pitchFamily="34" charset="0"/>
                <a:ea typeface="Gelasio" pitchFamily="34" charset="-122"/>
                <a:cs typeface="Gelasio" pitchFamily="34" charset="-120"/>
              </a:rPr>
              <a:t>Overall Impact</a:t>
            </a:r>
            <a:endParaRPr lang="en-US" sz="2200" dirty="0"/>
          </a:p>
        </p:txBody>
      </p:sp>
      <p:sp>
        <p:nvSpPr>
          <p:cNvPr id="22" name="Text 19"/>
          <p:cNvSpPr/>
          <p:nvPr/>
        </p:nvSpPr>
        <p:spPr>
          <a:xfrm>
            <a:off x="6691551" y="5972651"/>
            <a:ext cx="7313890" cy="28575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50"/>
              </a:lnSpc>
              <a:buNone/>
            </a:pPr>
            <a:r>
              <a:rPr lang="en-US" sz="2000" dirty="0">
                <a:solidFill>
                  <a:srgbClr val="746558"/>
                </a:solidFill>
                <a:latin typeface="Gelasio" pitchFamily="34" charset="0"/>
                <a:ea typeface="Gelasio" pitchFamily="34" charset="-122"/>
                <a:cs typeface="Gelasio" pitchFamily="34" charset="-120"/>
              </a:rPr>
              <a:t>Improves stock market prediction and investment decisions.</a:t>
            </a:r>
            <a:endParaRPr lang="en-US" sz="2000" dirty="0"/>
          </a:p>
        </p:txBody>
      </p:sp>
      <p:sp>
        <p:nvSpPr>
          <p:cNvPr id="23" name="Shape 20"/>
          <p:cNvSpPr/>
          <p:nvPr/>
        </p:nvSpPr>
        <p:spPr>
          <a:xfrm>
            <a:off x="6111359" y="6637734"/>
            <a:ext cx="401717" cy="401717"/>
          </a:xfrm>
          <a:prstGeom prst="roundRect">
            <a:avLst>
              <a:gd name="adj" fmla="val 6669"/>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Text 21"/>
          <p:cNvSpPr/>
          <p:nvPr/>
        </p:nvSpPr>
        <p:spPr>
          <a:xfrm>
            <a:off x="6234827" y="6704648"/>
            <a:ext cx="154781" cy="26789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109"/>
              </a:lnSpc>
              <a:buNone/>
            </a:pPr>
            <a:r>
              <a:rPr lang="en-US" sz="2109" b="1">
                <a:solidFill>
                  <a:srgbClr val="746558"/>
                </a:solidFill>
                <a:latin typeface="Gelasio" pitchFamily="34" charset="0"/>
                <a:ea typeface="Gelasio" pitchFamily="34" charset="-122"/>
                <a:cs typeface="Gelasio" pitchFamily="34" charset="-120"/>
              </a:rPr>
              <a:t>5</a:t>
            </a:r>
            <a:endParaRPr lang="en-US" sz="2109"/>
          </a:p>
        </p:txBody>
      </p:sp>
      <p:sp>
        <p:nvSpPr>
          <p:cNvPr id="25" name="Text 22"/>
          <p:cNvSpPr/>
          <p:nvPr/>
        </p:nvSpPr>
        <p:spPr>
          <a:xfrm>
            <a:off x="6691551" y="6637734"/>
            <a:ext cx="3863340" cy="27896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97"/>
              </a:lnSpc>
              <a:buNone/>
            </a:pPr>
            <a:r>
              <a:rPr lang="en-US" sz="2200" b="1" dirty="0">
                <a:solidFill>
                  <a:srgbClr val="746558"/>
                </a:solidFill>
                <a:latin typeface="Gelasio" pitchFamily="34" charset="0"/>
                <a:ea typeface="Gelasio" pitchFamily="34" charset="-122"/>
                <a:cs typeface="Gelasio" pitchFamily="34" charset="-120"/>
              </a:rPr>
              <a:t>Contribution to Financial Research</a:t>
            </a:r>
            <a:endParaRPr lang="en-US" sz="2200" dirty="0"/>
          </a:p>
        </p:txBody>
      </p:sp>
      <p:sp>
        <p:nvSpPr>
          <p:cNvPr id="26" name="Text 23"/>
          <p:cNvSpPr/>
          <p:nvPr/>
        </p:nvSpPr>
        <p:spPr>
          <a:xfrm>
            <a:off x="6691551" y="7023735"/>
            <a:ext cx="7313890" cy="28575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50"/>
              </a:lnSpc>
              <a:buNone/>
            </a:pPr>
            <a:r>
              <a:rPr lang="en-US" sz="2000" dirty="0">
                <a:solidFill>
                  <a:srgbClr val="746558"/>
                </a:solidFill>
                <a:latin typeface="Gelasio" pitchFamily="34" charset="0"/>
                <a:ea typeface="Gelasio" pitchFamily="34" charset="-122"/>
                <a:cs typeface="Gelasio" pitchFamily="34" charset="-120"/>
              </a:rPr>
              <a:t>Advances the field of sentiment analysis and deep learning for finance.</a:t>
            </a:r>
            <a:endParaRPr lang="en-US" sz="2000"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60" y="0"/>
            <a:ext cx="14630400" cy="952631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2594967" y="475178"/>
            <a:ext cx="4320540" cy="54006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253"/>
              </a:lnSpc>
              <a:buNone/>
            </a:pPr>
            <a:r>
              <a:rPr lang="en-US" sz="3402" b="1">
                <a:solidFill>
                  <a:srgbClr val="484237"/>
                </a:solidFill>
                <a:latin typeface="Gelasio" pitchFamily="34" charset="0"/>
                <a:ea typeface="Gelasio" pitchFamily="34" charset="-122"/>
                <a:cs typeface="Gelasio" pitchFamily="34" charset="-120"/>
              </a:rPr>
              <a:t>Content Page</a:t>
            </a:r>
            <a:endParaRPr lang="en-US" sz="3402"/>
          </a:p>
        </p:txBody>
      </p:sp>
      <p:sp>
        <p:nvSpPr>
          <p:cNvPr id="5" name="Shape 3"/>
          <p:cNvSpPr/>
          <p:nvPr/>
        </p:nvSpPr>
        <p:spPr>
          <a:xfrm>
            <a:off x="2594967" y="1274445"/>
            <a:ext cx="9832801" cy="6882289"/>
          </a:xfrm>
          <a:prstGeom prst="roundRect">
            <a:avLst>
              <a:gd name="adj" fmla="val 333"/>
            </a:avLst>
          </a:prstGeom>
          <a:noFill/>
          <a:ln w="7620">
            <a:solidFill>
              <a:srgbClr val="000000">
                <a:alpha val="8000"/>
              </a:srgbClr>
            </a:solidFill>
            <a:prstDash val="solid"/>
          </a:ln>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Shape 4"/>
          <p:cNvSpPr/>
          <p:nvPr/>
        </p:nvSpPr>
        <p:spPr>
          <a:xfrm>
            <a:off x="2602587" y="914753"/>
            <a:ext cx="9425107" cy="498991"/>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 5"/>
          <p:cNvSpPr/>
          <p:nvPr/>
        </p:nvSpPr>
        <p:spPr>
          <a:xfrm>
            <a:off x="2775466" y="1393269"/>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1</a:t>
            </a:r>
            <a:endParaRPr lang="en-US" sz="2000" dirty="0"/>
          </a:p>
        </p:txBody>
      </p:sp>
      <p:sp>
        <p:nvSpPr>
          <p:cNvPr id="8" name="Text 6"/>
          <p:cNvSpPr/>
          <p:nvPr/>
        </p:nvSpPr>
        <p:spPr>
          <a:xfrm>
            <a:off x="7491770" y="1393269"/>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rPr>
              <a:t>Abstract</a:t>
            </a:r>
            <a:endParaRPr lang="en-US" sz="2000" dirty="0"/>
          </a:p>
        </p:txBody>
      </p:sp>
      <p:sp>
        <p:nvSpPr>
          <p:cNvPr id="9" name="Shape 7"/>
          <p:cNvSpPr/>
          <p:nvPr/>
        </p:nvSpPr>
        <p:spPr>
          <a:xfrm>
            <a:off x="2602587" y="1781056"/>
            <a:ext cx="9425107" cy="498991"/>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Text 8"/>
          <p:cNvSpPr/>
          <p:nvPr/>
        </p:nvSpPr>
        <p:spPr>
          <a:xfrm>
            <a:off x="2775466" y="1892260"/>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2</a:t>
            </a:r>
            <a:endParaRPr lang="en-US" sz="2000" dirty="0"/>
          </a:p>
        </p:txBody>
      </p:sp>
      <p:sp>
        <p:nvSpPr>
          <p:cNvPr id="11" name="Text 9"/>
          <p:cNvSpPr/>
          <p:nvPr/>
        </p:nvSpPr>
        <p:spPr>
          <a:xfrm>
            <a:off x="7491770" y="1892260"/>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rPr>
              <a:t>Introduction</a:t>
            </a:r>
            <a:endParaRPr lang="en-US" sz="2000" dirty="0"/>
          </a:p>
        </p:txBody>
      </p:sp>
      <p:sp>
        <p:nvSpPr>
          <p:cNvPr id="12" name="Shape 10"/>
          <p:cNvSpPr/>
          <p:nvPr/>
        </p:nvSpPr>
        <p:spPr>
          <a:xfrm>
            <a:off x="2602587" y="2280047"/>
            <a:ext cx="9425107" cy="498991"/>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Text 11"/>
          <p:cNvSpPr/>
          <p:nvPr/>
        </p:nvSpPr>
        <p:spPr>
          <a:xfrm>
            <a:off x="2775466" y="2391251"/>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3</a:t>
            </a:r>
            <a:endParaRPr lang="en-US" sz="2000" dirty="0"/>
          </a:p>
        </p:txBody>
      </p:sp>
      <p:sp>
        <p:nvSpPr>
          <p:cNvPr id="14" name="Text 12"/>
          <p:cNvSpPr/>
          <p:nvPr/>
        </p:nvSpPr>
        <p:spPr>
          <a:xfrm>
            <a:off x="7491770" y="2391251"/>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rPr>
              <a:t>Literature Survey</a:t>
            </a:r>
            <a:endParaRPr lang="en-US" sz="2000" dirty="0"/>
          </a:p>
        </p:txBody>
      </p:sp>
      <p:sp>
        <p:nvSpPr>
          <p:cNvPr id="15" name="Shape 13"/>
          <p:cNvSpPr/>
          <p:nvPr/>
        </p:nvSpPr>
        <p:spPr>
          <a:xfrm>
            <a:off x="2602587" y="2779038"/>
            <a:ext cx="9425107" cy="498991"/>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Text 14"/>
          <p:cNvSpPr/>
          <p:nvPr/>
        </p:nvSpPr>
        <p:spPr>
          <a:xfrm>
            <a:off x="2775466" y="2890242"/>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4</a:t>
            </a:r>
            <a:endParaRPr lang="en-US" sz="2000" dirty="0"/>
          </a:p>
        </p:txBody>
      </p:sp>
      <p:sp>
        <p:nvSpPr>
          <p:cNvPr id="17" name="Text 15"/>
          <p:cNvSpPr/>
          <p:nvPr/>
        </p:nvSpPr>
        <p:spPr>
          <a:xfrm>
            <a:off x="7491770" y="2890242"/>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Proposed Methodology</a:t>
            </a:r>
            <a:endParaRPr lang="en-US" sz="2000" dirty="0"/>
          </a:p>
        </p:txBody>
      </p:sp>
      <p:sp>
        <p:nvSpPr>
          <p:cNvPr id="18" name="Shape 16"/>
          <p:cNvSpPr/>
          <p:nvPr/>
        </p:nvSpPr>
        <p:spPr>
          <a:xfrm>
            <a:off x="2602587" y="3278029"/>
            <a:ext cx="9425107" cy="498991"/>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 17"/>
          <p:cNvSpPr/>
          <p:nvPr/>
        </p:nvSpPr>
        <p:spPr>
          <a:xfrm>
            <a:off x="2775466" y="3389233"/>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5</a:t>
            </a:r>
            <a:endParaRPr lang="en-US" sz="2000" dirty="0"/>
          </a:p>
        </p:txBody>
      </p:sp>
      <p:sp>
        <p:nvSpPr>
          <p:cNvPr id="20" name="Text 18"/>
          <p:cNvSpPr/>
          <p:nvPr/>
        </p:nvSpPr>
        <p:spPr>
          <a:xfrm>
            <a:off x="7491770" y="3389233"/>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rPr>
              <a:t>Data Preprocessing</a:t>
            </a:r>
            <a:endParaRPr lang="en-US" sz="1361" dirty="0"/>
          </a:p>
        </p:txBody>
      </p:sp>
      <p:sp>
        <p:nvSpPr>
          <p:cNvPr id="21" name="Shape 19"/>
          <p:cNvSpPr/>
          <p:nvPr/>
        </p:nvSpPr>
        <p:spPr>
          <a:xfrm>
            <a:off x="2602587" y="3777020"/>
            <a:ext cx="9425107" cy="498991"/>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Text 20"/>
          <p:cNvSpPr/>
          <p:nvPr/>
        </p:nvSpPr>
        <p:spPr>
          <a:xfrm>
            <a:off x="2775466" y="3888224"/>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6</a:t>
            </a:r>
            <a:endParaRPr lang="en-US" sz="2000" dirty="0"/>
          </a:p>
        </p:txBody>
      </p:sp>
      <p:sp>
        <p:nvSpPr>
          <p:cNvPr id="23" name="Text 21"/>
          <p:cNvSpPr/>
          <p:nvPr/>
        </p:nvSpPr>
        <p:spPr>
          <a:xfrm>
            <a:off x="7491770" y="3888224"/>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Sparrow Search Algorithm(SSA) </a:t>
            </a:r>
            <a:endParaRPr lang="en-US" sz="2000" dirty="0"/>
          </a:p>
        </p:txBody>
      </p:sp>
      <p:sp>
        <p:nvSpPr>
          <p:cNvPr id="24" name="Shape 22"/>
          <p:cNvSpPr/>
          <p:nvPr/>
        </p:nvSpPr>
        <p:spPr>
          <a:xfrm>
            <a:off x="2602587" y="4276011"/>
            <a:ext cx="9425107" cy="498991"/>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Text 23"/>
          <p:cNvSpPr/>
          <p:nvPr/>
        </p:nvSpPr>
        <p:spPr>
          <a:xfrm>
            <a:off x="2775466" y="4387215"/>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7</a:t>
            </a:r>
            <a:endParaRPr lang="en-US" sz="2000" dirty="0"/>
          </a:p>
        </p:txBody>
      </p:sp>
      <p:sp>
        <p:nvSpPr>
          <p:cNvPr id="26" name="Text 24"/>
          <p:cNvSpPr/>
          <p:nvPr/>
        </p:nvSpPr>
        <p:spPr>
          <a:xfrm>
            <a:off x="7491770" y="4387215"/>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rPr>
              <a:t>Long Short-Term Memory(LSTM)</a:t>
            </a:r>
            <a:endParaRPr lang="en-US" sz="2000" dirty="0"/>
          </a:p>
        </p:txBody>
      </p:sp>
      <p:sp>
        <p:nvSpPr>
          <p:cNvPr id="27" name="Shape 25"/>
          <p:cNvSpPr/>
          <p:nvPr/>
        </p:nvSpPr>
        <p:spPr>
          <a:xfrm>
            <a:off x="2602587" y="4775002"/>
            <a:ext cx="9425107" cy="498991"/>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Text 26"/>
          <p:cNvSpPr/>
          <p:nvPr/>
        </p:nvSpPr>
        <p:spPr>
          <a:xfrm>
            <a:off x="2775466" y="4886206"/>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8</a:t>
            </a:r>
            <a:endParaRPr lang="en-US" sz="2000" dirty="0"/>
          </a:p>
        </p:txBody>
      </p:sp>
      <p:sp>
        <p:nvSpPr>
          <p:cNvPr id="29" name="Text 27"/>
          <p:cNvSpPr/>
          <p:nvPr/>
        </p:nvSpPr>
        <p:spPr>
          <a:xfrm>
            <a:off x="7491770" y="4886206"/>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77"/>
              </a:lnSpc>
            </a:pPr>
            <a:r>
              <a:rPr lang="en-US" sz="2000" dirty="0">
                <a:solidFill>
                  <a:srgbClr val="746558"/>
                </a:solidFill>
                <a:latin typeface="Gelasio" pitchFamily="34" charset="0"/>
                <a:ea typeface="Gelasio" pitchFamily="34" charset="-122"/>
              </a:rPr>
              <a:t>Model Construction</a:t>
            </a:r>
            <a:endParaRPr lang="en-US" sz="2000" dirty="0"/>
          </a:p>
          <a:p>
            <a:pPr marL="0" indent="0">
              <a:lnSpc>
                <a:spcPts val="2177"/>
              </a:lnSpc>
              <a:buNone/>
            </a:pPr>
            <a:endParaRPr lang="en-US" sz="2000" dirty="0"/>
          </a:p>
        </p:txBody>
      </p:sp>
      <p:sp>
        <p:nvSpPr>
          <p:cNvPr id="30" name="Shape 28"/>
          <p:cNvSpPr/>
          <p:nvPr/>
        </p:nvSpPr>
        <p:spPr>
          <a:xfrm>
            <a:off x="2602587" y="5273993"/>
            <a:ext cx="9425107" cy="498991"/>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Text 29"/>
          <p:cNvSpPr/>
          <p:nvPr/>
        </p:nvSpPr>
        <p:spPr>
          <a:xfrm>
            <a:off x="2775466" y="5385197"/>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9</a:t>
            </a:r>
            <a:endParaRPr lang="en-US" sz="2000" dirty="0"/>
          </a:p>
        </p:txBody>
      </p:sp>
      <p:sp>
        <p:nvSpPr>
          <p:cNvPr id="32" name="Text 30"/>
          <p:cNvSpPr/>
          <p:nvPr/>
        </p:nvSpPr>
        <p:spPr>
          <a:xfrm>
            <a:off x="7491770" y="5385197"/>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77"/>
              </a:lnSpc>
            </a:pPr>
            <a:r>
              <a:rPr lang="en-US" sz="1400" dirty="0">
                <a:solidFill>
                  <a:srgbClr val="746558"/>
                </a:solidFill>
                <a:latin typeface="Gelasio" pitchFamily="34" charset="0"/>
                <a:ea typeface="Gelasio" pitchFamily="34" charset="-122"/>
              </a:rPr>
              <a:t> </a:t>
            </a:r>
            <a:r>
              <a:rPr lang="en-US" sz="2000" dirty="0">
                <a:solidFill>
                  <a:srgbClr val="746558"/>
                </a:solidFill>
                <a:latin typeface="Gelasio" pitchFamily="34" charset="0"/>
                <a:ea typeface="Gelasio" pitchFamily="34" charset="-122"/>
              </a:rPr>
              <a:t>Findings </a:t>
            </a:r>
            <a:endParaRPr lang="en-US" sz="2000" dirty="0"/>
          </a:p>
        </p:txBody>
      </p:sp>
      <p:sp>
        <p:nvSpPr>
          <p:cNvPr id="33" name="Shape 31"/>
          <p:cNvSpPr/>
          <p:nvPr/>
        </p:nvSpPr>
        <p:spPr>
          <a:xfrm>
            <a:off x="2602587" y="5772983"/>
            <a:ext cx="9425107" cy="498991"/>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Text 32"/>
          <p:cNvSpPr/>
          <p:nvPr/>
        </p:nvSpPr>
        <p:spPr>
          <a:xfrm>
            <a:off x="2775466" y="5884188"/>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10</a:t>
            </a:r>
            <a:endParaRPr lang="en-US" sz="2000" dirty="0"/>
          </a:p>
        </p:txBody>
      </p:sp>
      <p:sp>
        <p:nvSpPr>
          <p:cNvPr id="35" name="Text 33"/>
          <p:cNvSpPr/>
          <p:nvPr/>
        </p:nvSpPr>
        <p:spPr>
          <a:xfrm>
            <a:off x="7491770" y="5884188"/>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77"/>
              </a:lnSpc>
            </a:pPr>
            <a:r>
              <a:rPr lang="en-US" sz="2000" dirty="0">
                <a:solidFill>
                  <a:srgbClr val="746558"/>
                </a:solidFill>
                <a:latin typeface="Gelasio" pitchFamily="34" charset="0"/>
                <a:ea typeface="Gelasio" pitchFamily="34" charset="-122"/>
                <a:cs typeface="Gelasio" pitchFamily="34" charset="-120"/>
              </a:rPr>
              <a:t> </a:t>
            </a:r>
            <a:r>
              <a:rPr lang="en-US" sz="2000" dirty="0">
                <a:solidFill>
                  <a:srgbClr val="746558"/>
                </a:solidFill>
                <a:latin typeface="Gelasio" pitchFamily="34" charset="0"/>
                <a:ea typeface="Gelasio" pitchFamily="34" charset="-122"/>
              </a:rPr>
              <a:t>Results</a:t>
            </a:r>
            <a:r>
              <a:rPr lang="en-US" sz="1400" dirty="0">
                <a:solidFill>
                  <a:srgbClr val="746558"/>
                </a:solidFill>
                <a:latin typeface="Gelasio" pitchFamily="34" charset="0"/>
                <a:ea typeface="Gelasio" pitchFamily="34" charset="-122"/>
              </a:rPr>
              <a:t> </a:t>
            </a:r>
            <a:endParaRPr lang="en-US" sz="2000" dirty="0"/>
          </a:p>
        </p:txBody>
      </p:sp>
      <p:sp>
        <p:nvSpPr>
          <p:cNvPr id="36" name="Shape 34"/>
          <p:cNvSpPr/>
          <p:nvPr/>
        </p:nvSpPr>
        <p:spPr>
          <a:xfrm>
            <a:off x="2602587" y="6271974"/>
            <a:ext cx="9425107" cy="775573"/>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Text 35"/>
          <p:cNvSpPr/>
          <p:nvPr/>
        </p:nvSpPr>
        <p:spPr>
          <a:xfrm>
            <a:off x="2775466" y="6383179"/>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11</a:t>
            </a:r>
            <a:endParaRPr lang="en-US" sz="2000" dirty="0"/>
          </a:p>
        </p:txBody>
      </p:sp>
      <p:sp>
        <p:nvSpPr>
          <p:cNvPr id="38" name="Text 36"/>
          <p:cNvSpPr/>
          <p:nvPr/>
        </p:nvSpPr>
        <p:spPr>
          <a:xfrm>
            <a:off x="7491770" y="6383179"/>
            <a:ext cx="4363164"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77"/>
              </a:lnSpc>
            </a:pPr>
            <a:r>
              <a:rPr lang="en-US" sz="2000" dirty="0">
                <a:solidFill>
                  <a:srgbClr val="746558"/>
                </a:solidFill>
                <a:latin typeface="Gelasio" pitchFamily="34" charset="0"/>
                <a:ea typeface="Gelasio" pitchFamily="34" charset="-122"/>
              </a:rPr>
              <a:t> </a:t>
            </a:r>
            <a:r>
              <a:rPr lang="en-US" sz="2000" dirty="0">
                <a:solidFill>
                  <a:srgbClr val="746558"/>
                </a:solidFill>
                <a:latin typeface="Gelasio" pitchFamily="34" charset="0"/>
                <a:ea typeface="Gelasio" pitchFamily="34" charset="-122"/>
                <a:cs typeface="Gelasio" pitchFamily="34" charset="-120"/>
              </a:rPr>
              <a:t>Future Enhancements </a:t>
            </a:r>
            <a:endParaRPr lang="en-US" sz="2000" dirty="0"/>
          </a:p>
        </p:txBody>
      </p:sp>
      <p:sp>
        <p:nvSpPr>
          <p:cNvPr id="39" name="Shape 37"/>
          <p:cNvSpPr/>
          <p:nvPr/>
        </p:nvSpPr>
        <p:spPr>
          <a:xfrm>
            <a:off x="2602587" y="7047548"/>
            <a:ext cx="9425107" cy="498991"/>
          </a:xfrm>
          <a:prstGeom prst="rect">
            <a:avLst/>
          </a:prstGeom>
          <a:solidFill>
            <a:srgbClr val="000000">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Text 38"/>
          <p:cNvSpPr/>
          <p:nvPr/>
        </p:nvSpPr>
        <p:spPr>
          <a:xfrm>
            <a:off x="2775466" y="7158752"/>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12</a:t>
            </a:r>
            <a:endParaRPr lang="en-US" sz="2000" dirty="0"/>
          </a:p>
        </p:txBody>
      </p:sp>
      <p:sp>
        <p:nvSpPr>
          <p:cNvPr id="41" name="Text 39"/>
          <p:cNvSpPr/>
          <p:nvPr/>
        </p:nvSpPr>
        <p:spPr>
          <a:xfrm>
            <a:off x="7491770" y="7158752"/>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77"/>
              </a:lnSpc>
            </a:pPr>
            <a:r>
              <a:rPr lang="en-US" sz="2000" dirty="0">
                <a:solidFill>
                  <a:srgbClr val="746558"/>
                </a:solidFill>
                <a:latin typeface="Gelasio" pitchFamily="34" charset="0"/>
                <a:ea typeface="Gelasio" pitchFamily="34" charset="-122"/>
              </a:rPr>
              <a:t>Conclusion </a:t>
            </a:r>
            <a:endParaRPr lang="en-US" sz="2000" dirty="0"/>
          </a:p>
        </p:txBody>
      </p:sp>
      <p:sp>
        <p:nvSpPr>
          <p:cNvPr id="42" name="Shape 40"/>
          <p:cNvSpPr/>
          <p:nvPr/>
        </p:nvSpPr>
        <p:spPr>
          <a:xfrm>
            <a:off x="2602587" y="7546538"/>
            <a:ext cx="9425107" cy="498991"/>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Text 41"/>
          <p:cNvSpPr/>
          <p:nvPr/>
        </p:nvSpPr>
        <p:spPr>
          <a:xfrm>
            <a:off x="2775466" y="7657743"/>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13</a:t>
            </a:r>
            <a:endParaRPr lang="en-US" sz="2000" dirty="0"/>
          </a:p>
        </p:txBody>
      </p:sp>
      <p:sp>
        <p:nvSpPr>
          <p:cNvPr id="44" name="Text 42"/>
          <p:cNvSpPr/>
          <p:nvPr/>
        </p:nvSpPr>
        <p:spPr>
          <a:xfrm>
            <a:off x="7491770" y="7657743"/>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177"/>
              </a:lnSpc>
            </a:pPr>
            <a:r>
              <a:rPr lang="en-US" sz="2000" dirty="0">
                <a:solidFill>
                  <a:srgbClr val="746558"/>
                </a:solidFill>
                <a:latin typeface="Gelasio" pitchFamily="34" charset="0"/>
                <a:ea typeface="Gelasio" pitchFamily="34" charset="-122"/>
              </a:rPr>
              <a:t>References</a:t>
            </a:r>
            <a:endParaRPr lang="en-US" sz="2000" dirty="0"/>
          </a:p>
        </p:txBody>
      </p:sp>
      <p:sp>
        <p:nvSpPr>
          <p:cNvPr id="46" name="Text 44"/>
          <p:cNvSpPr/>
          <p:nvPr/>
        </p:nvSpPr>
        <p:spPr>
          <a:xfrm>
            <a:off x="2775466" y="8156734"/>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endParaRPr lang="en-US" sz="2000" dirty="0"/>
          </a:p>
        </p:txBody>
      </p:sp>
      <p:sp>
        <p:nvSpPr>
          <p:cNvPr id="47" name="Text 45"/>
          <p:cNvSpPr/>
          <p:nvPr/>
        </p:nvSpPr>
        <p:spPr>
          <a:xfrm>
            <a:off x="7491770" y="8156734"/>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endParaRPr lang="en-US" sz="2000" dirty="0"/>
          </a:p>
        </p:txBody>
      </p:sp>
      <p:sp>
        <p:nvSpPr>
          <p:cNvPr id="48" name="Shape 46"/>
          <p:cNvSpPr/>
          <p:nvPr/>
        </p:nvSpPr>
        <p:spPr>
          <a:xfrm flipV="1">
            <a:off x="2602587" y="8340805"/>
            <a:ext cx="9425107" cy="203716"/>
          </a:xfrm>
          <a:prstGeom prst="rect">
            <a:avLst/>
          </a:prstGeom>
          <a:solidFill>
            <a:srgbClr val="FFFFFF">
              <a:alpha val="4000"/>
            </a:srgbClr>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Text 47"/>
          <p:cNvSpPr/>
          <p:nvPr/>
        </p:nvSpPr>
        <p:spPr>
          <a:xfrm>
            <a:off x="2775466" y="8655725"/>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endParaRPr lang="en-US" sz="2000" dirty="0"/>
          </a:p>
        </p:txBody>
      </p:sp>
      <p:sp>
        <p:nvSpPr>
          <p:cNvPr id="50" name="Text 48"/>
          <p:cNvSpPr/>
          <p:nvPr/>
        </p:nvSpPr>
        <p:spPr>
          <a:xfrm>
            <a:off x="7491770" y="8655725"/>
            <a:ext cx="4363164"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endParaRPr lang="en-US" sz="20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2087166" y="526375"/>
            <a:ext cx="3828217" cy="47839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768"/>
              </a:lnSpc>
              <a:buNone/>
            </a:pPr>
            <a:r>
              <a:rPr lang="en-US" sz="3014" b="1">
                <a:solidFill>
                  <a:srgbClr val="484237"/>
                </a:solidFill>
                <a:latin typeface="Gelasio" pitchFamily="34" charset="0"/>
                <a:ea typeface="Gelasio" pitchFamily="34" charset="-122"/>
                <a:cs typeface="Gelasio" pitchFamily="34" charset="-120"/>
              </a:rPr>
              <a:t>REFERENCES</a:t>
            </a:r>
            <a:endParaRPr lang="en-US" sz="3014"/>
          </a:p>
        </p:txBody>
      </p:sp>
      <p:sp>
        <p:nvSpPr>
          <p:cNvPr id="5" name="Text 3"/>
          <p:cNvSpPr/>
          <p:nvPr/>
        </p:nvSpPr>
        <p:spPr>
          <a:xfrm>
            <a:off x="2078238" y="1325323"/>
            <a:ext cx="10455950" cy="99905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12"/>
              </a:lnSpc>
            </a:pPr>
            <a:r>
              <a:rPr lang="en-US" sz="2000" dirty="0">
                <a:solidFill>
                  <a:srgbClr val="746558"/>
                </a:solidFill>
                <a:latin typeface="Gelasio" pitchFamily="34" charset="0"/>
                <a:ea typeface="Gelasio" pitchFamily="34" charset="-122"/>
                <a:cs typeface="Gelasio" pitchFamily="34" charset="-120"/>
              </a:rPr>
              <a:t>1). A. Hossain and M. Nasser, ‘‘Recurrent support and relevance vector machines based model with application to forecasting volatility of financial returns,’’ Journal of Intelligent Learning Systems and Applications, vol. 3, no. 4, pp. 230–241, 2011</a:t>
            </a:r>
            <a:endParaRPr lang="en-US" sz="2000" dirty="0"/>
          </a:p>
        </p:txBody>
      </p:sp>
      <p:sp>
        <p:nvSpPr>
          <p:cNvPr id="6" name="Text 4"/>
          <p:cNvSpPr/>
          <p:nvPr/>
        </p:nvSpPr>
        <p:spPr>
          <a:xfrm>
            <a:off x="2087166" y="2439995"/>
            <a:ext cx="10455950" cy="958310"/>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12"/>
              </a:lnSpc>
            </a:pPr>
            <a:r>
              <a:rPr lang="en-US" sz="2000" dirty="0">
                <a:solidFill>
                  <a:srgbClr val="746558"/>
                </a:solidFill>
                <a:latin typeface="Gelasio" pitchFamily="34" charset="0"/>
                <a:ea typeface="Gelasio" pitchFamily="34" charset="-122"/>
                <a:cs typeface="Gelasio" pitchFamily="34" charset="-120"/>
              </a:rPr>
              <a:t>2). A. H. </a:t>
            </a:r>
            <a:r>
              <a:rPr lang="en-US" sz="2000" dirty="0" err="1">
                <a:solidFill>
                  <a:srgbClr val="746558"/>
                </a:solidFill>
                <a:latin typeface="Gelasio" pitchFamily="34" charset="0"/>
                <a:ea typeface="Gelasio" pitchFamily="34" charset="-122"/>
                <a:cs typeface="Gelasio" pitchFamily="34" charset="-120"/>
              </a:rPr>
              <a:t>Moghaddam</a:t>
            </a:r>
            <a:r>
              <a:rPr lang="en-US" sz="2000" dirty="0">
                <a:solidFill>
                  <a:srgbClr val="746558"/>
                </a:solidFill>
                <a:latin typeface="Gelasio" pitchFamily="34" charset="0"/>
                <a:ea typeface="Gelasio" pitchFamily="34" charset="-122"/>
                <a:cs typeface="Gelasio" pitchFamily="34" charset="-120"/>
              </a:rPr>
              <a:t>, M. H. </a:t>
            </a:r>
            <a:r>
              <a:rPr lang="en-US" sz="2000" dirty="0" err="1">
                <a:solidFill>
                  <a:srgbClr val="746558"/>
                </a:solidFill>
                <a:latin typeface="Gelasio" pitchFamily="34" charset="0"/>
                <a:ea typeface="Gelasio" pitchFamily="34" charset="-122"/>
                <a:cs typeface="Gelasio" pitchFamily="34" charset="-120"/>
              </a:rPr>
              <a:t>Moghaddam</a:t>
            </a:r>
            <a:r>
              <a:rPr lang="en-US" sz="2000" dirty="0">
                <a:solidFill>
                  <a:srgbClr val="746558"/>
                </a:solidFill>
                <a:latin typeface="Gelasio" pitchFamily="34" charset="0"/>
                <a:ea typeface="Gelasio" pitchFamily="34" charset="-122"/>
                <a:cs typeface="Gelasio" pitchFamily="34" charset="-120"/>
              </a:rPr>
              <a:t>, and M. </a:t>
            </a:r>
            <a:r>
              <a:rPr lang="en-US" sz="2000" dirty="0" err="1">
                <a:solidFill>
                  <a:srgbClr val="746558"/>
                </a:solidFill>
                <a:latin typeface="Gelasio" pitchFamily="34" charset="0"/>
                <a:ea typeface="Gelasio" pitchFamily="34" charset="-122"/>
                <a:cs typeface="Gelasio" pitchFamily="34" charset="-120"/>
              </a:rPr>
              <a:t>Esfandyari</a:t>
            </a:r>
            <a:r>
              <a:rPr lang="en-US" sz="2000" dirty="0">
                <a:solidFill>
                  <a:srgbClr val="746558"/>
                </a:solidFill>
                <a:latin typeface="Gelasio" pitchFamily="34" charset="0"/>
                <a:ea typeface="Gelasio" pitchFamily="34" charset="-122"/>
                <a:cs typeface="Gelasio" pitchFamily="34" charset="-120"/>
              </a:rPr>
              <a:t>, ‘‘Stock market index prediction using artificial neural network,’’ Journal of Economics, Finance and Administrative Science, vol. 21, no. 41, pp. 89–93, Dec. 2016</a:t>
            </a:r>
            <a:endParaRPr lang="en-US" sz="2000" dirty="0"/>
          </a:p>
        </p:txBody>
      </p:sp>
      <p:sp>
        <p:nvSpPr>
          <p:cNvPr id="7" name="Text 5"/>
          <p:cNvSpPr/>
          <p:nvPr/>
        </p:nvSpPr>
        <p:spPr>
          <a:xfrm>
            <a:off x="2087166" y="3253264"/>
            <a:ext cx="10455950" cy="6124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12"/>
              </a:lnSpc>
            </a:pPr>
            <a:endParaRPr lang="en-US" sz="2000" dirty="0"/>
          </a:p>
        </p:txBody>
      </p:sp>
      <p:sp>
        <p:nvSpPr>
          <p:cNvPr id="8" name="Text 6"/>
          <p:cNvSpPr/>
          <p:nvPr/>
        </p:nvSpPr>
        <p:spPr>
          <a:xfrm>
            <a:off x="2090650" y="3531447"/>
            <a:ext cx="10455950" cy="30622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412"/>
              </a:lnSpc>
              <a:buNone/>
            </a:pPr>
            <a:r>
              <a:rPr lang="en-US" sz="2000" dirty="0">
                <a:solidFill>
                  <a:srgbClr val="746558"/>
                </a:solidFill>
                <a:latin typeface="Gelasio" pitchFamily="34" charset="0"/>
                <a:ea typeface="Gelasio" pitchFamily="34" charset="-122"/>
                <a:cs typeface="Gelasio" pitchFamily="34" charset="-120"/>
              </a:rPr>
              <a:t>3) </a:t>
            </a:r>
            <a:r>
              <a:rPr lang="en-US" sz="2000" dirty="0" err="1">
                <a:solidFill>
                  <a:srgbClr val="746558"/>
                </a:solidFill>
                <a:latin typeface="Gelasio" pitchFamily="34" charset="0"/>
                <a:ea typeface="Gelasio" pitchFamily="34" charset="-122"/>
                <a:cs typeface="Gelasio" pitchFamily="34" charset="-120"/>
              </a:rPr>
              <a:t>Shiller</a:t>
            </a:r>
            <a:r>
              <a:rPr lang="en-US" sz="2000" dirty="0">
                <a:solidFill>
                  <a:srgbClr val="746558"/>
                </a:solidFill>
                <a:latin typeface="Gelasio" pitchFamily="34" charset="0"/>
                <a:ea typeface="Gelasio" pitchFamily="34" charset="-122"/>
                <a:cs typeface="Gelasio" pitchFamily="34" charset="-120"/>
              </a:rPr>
              <a:t>, R. J. (2015). Irrational Exuberance. Princeton University Press.</a:t>
            </a:r>
            <a:endParaRPr lang="en-US" sz="2000" dirty="0"/>
          </a:p>
        </p:txBody>
      </p:sp>
      <p:sp>
        <p:nvSpPr>
          <p:cNvPr id="9" name="Text 7"/>
          <p:cNvSpPr/>
          <p:nvPr/>
        </p:nvSpPr>
        <p:spPr>
          <a:xfrm>
            <a:off x="2087166" y="4392216"/>
            <a:ext cx="10455950" cy="6124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412"/>
              </a:lnSpc>
              <a:buNone/>
            </a:pPr>
            <a:endParaRPr lang="en-US" sz="1507" dirty="0"/>
          </a:p>
        </p:txBody>
      </p:sp>
      <p:sp>
        <p:nvSpPr>
          <p:cNvPr id="10" name="Text 8"/>
          <p:cNvSpPr/>
          <p:nvPr/>
        </p:nvSpPr>
        <p:spPr>
          <a:xfrm>
            <a:off x="2087166" y="5219938"/>
            <a:ext cx="10455950" cy="30622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412"/>
              </a:lnSpc>
              <a:buNone/>
            </a:pPr>
            <a:endParaRPr lang="en-US" sz="1507" dirty="0"/>
          </a:p>
        </p:txBody>
      </p:sp>
      <p:sp>
        <p:nvSpPr>
          <p:cNvPr id="11" name="Text 9"/>
          <p:cNvSpPr/>
          <p:nvPr/>
        </p:nvSpPr>
        <p:spPr>
          <a:xfrm>
            <a:off x="2078238" y="4151914"/>
            <a:ext cx="10455950" cy="6124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412"/>
              </a:lnSpc>
              <a:buNone/>
            </a:pPr>
            <a:r>
              <a:rPr lang="en-US" sz="2000" dirty="0">
                <a:solidFill>
                  <a:srgbClr val="746558"/>
                </a:solidFill>
                <a:latin typeface="Gelasio" pitchFamily="34" charset="0"/>
                <a:ea typeface="Gelasio" pitchFamily="34" charset="-122"/>
                <a:cs typeface="Gelasio" pitchFamily="34" charset="-120"/>
              </a:rPr>
              <a:t>4). </a:t>
            </a:r>
            <a:r>
              <a:rPr lang="en-US" sz="2000" dirty="0" err="1">
                <a:solidFill>
                  <a:srgbClr val="746558"/>
                </a:solidFill>
                <a:latin typeface="Gelasio" pitchFamily="34" charset="0"/>
                <a:ea typeface="Gelasio" pitchFamily="34" charset="-122"/>
                <a:cs typeface="Gelasio" pitchFamily="34" charset="-120"/>
              </a:rPr>
              <a:t>Malkiel</a:t>
            </a:r>
            <a:r>
              <a:rPr lang="en-US" sz="2000" dirty="0">
                <a:solidFill>
                  <a:srgbClr val="746558"/>
                </a:solidFill>
                <a:latin typeface="Gelasio" pitchFamily="34" charset="0"/>
                <a:ea typeface="Gelasio" pitchFamily="34" charset="-122"/>
                <a:cs typeface="Gelasio" pitchFamily="34" charset="-120"/>
              </a:rPr>
              <a:t>, B. G. (2015). A Random Walk Down Wall Street: The Time-Tested Strategy for Successful Investing. W. W. Norton &amp; Company.</a:t>
            </a:r>
            <a:endParaRPr lang="en-US" sz="2000" dirty="0"/>
          </a:p>
        </p:txBody>
      </p:sp>
      <p:sp>
        <p:nvSpPr>
          <p:cNvPr id="12" name="Text 10"/>
          <p:cNvSpPr/>
          <p:nvPr/>
        </p:nvSpPr>
        <p:spPr>
          <a:xfrm>
            <a:off x="2087166" y="5067771"/>
            <a:ext cx="10455950" cy="6124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412"/>
              </a:lnSpc>
              <a:buNone/>
            </a:pPr>
            <a:r>
              <a:rPr lang="en-US" sz="2000" dirty="0">
                <a:solidFill>
                  <a:srgbClr val="746558"/>
                </a:solidFill>
                <a:latin typeface="Gelasio" pitchFamily="34" charset="0"/>
                <a:ea typeface="Gelasio" pitchFamily="34" charset="-122"/>
                <a:cs typeface="Gelasio" pitchFamily="34" charset="-120"/>
              </a:rPr>
              <a:t>5) </a:t>
            </a:r>
            <a:r>
              <a:rPr lang="en-US" sz="2000" dirty="0" err="1">
                <a:solidFill>
                  <a:srgbClr val="746558"/>
                </a:solidFill>
                <a:latin typeface="Gelasio" pitchFamily="34" charset="0"/>
                <a:ea typeface="Gelasio" pitchFamily="34" charset="-122"/>
                <a:cs typeface="Gelasio" pitchFamily="34" charset="-120"/>
              </a:rPr>
              <a:t>Thaler</a:t>
            </a:r>
            <a:r>
              <a:rPr lang="en-US" sz="2000" dirty="0">
                <a:solidFill>
                  <a:srgbClr val="746558"/>
                </a:solidFill>
                <a:latin typeface="Gelasio" pitchFamily="34" charset="0"/>
                <a:ea typeface="Gelasio" pitchFamily="34" charset="-122"/>
                <a:cs typeface="Gelasio" pitchFamily="34" charset="-120"/>
              </a:rPr>
              <a:t>, R. H. (2016). Behavioral Economics: Past, Present, and Future. The American Economic Review, 106(7), 1577-1600.</a:t>
            </a:r>
            <a:endParaRPr lang="en-US" sz="2000" dirty="0"/>
          </a:p>
        </p:txBody>
      </p:sp>
      <p:sp>
        <p:nvSpPr>
          <p:cNvPr id="13" name="Text 11"/>
          <p:cNvSpPr/>
          <p:nvPr/>
        </p:nvSpPr>
        <p:spPr>
          <a:xfrm>
            <a:off x="2087166" y="7396877"/>
            <a:ext cx="10455950" cy="30622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412"/>
              </a:lnSpc>
              <a:buNone/>
            </a:pPr>
            <a:endParaRPr lang="en-US" sz="1507"/>
          </a:p>
        </p:txBody>
      </p:sp>
      <p:sp>
        <p:nvSpPr>
          <p:cNvPr id="14" name="Text 10"/>
          <p:cNvSpPr/>
          <p:nvPr/>
        </p:nvSpPr>
        <p:spPr>
          <a:xfrm>
            <a:off x="2094643" y="5926095"/>
            <a:ext cx="10455950" cy="94428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412"/>
              </a:lnSpc>
            </a:pPr>
            <a:r>
              <a:rPr lang="en-US" sz="2000" dirty="0">
                <a:solidFill>
                  <a:srgbClr val="746558"/>
                </a:solidFill>
                <a:latin typeface="Gelasio" pitchFamily="34" charset="0"/>
                <a:ea typeface="Gelasio" pitchFamily="34" charset="-122"/>
                <a:cs typeface="Gelasio" pitchFamily="34" charset="-120"/>
              </a:rPr>
              <a:t>6) G. Ding and L. Qin, ‘‘Study on the prediction of stock price based on the associated network model of LSTM,’’ International Journal of Machine Learning and Cybernetics, vol. 11, no. 6, pp. 1307–1317, Nov. 2019.</a:t>
            </a:r>
            <a:endParaRPr lang="en-US" sz="2000" dirty="0"/>
          </a:p>
        </p:txBody>
      </p:sp>
    </p:spTree>
    <p:extLst>
      <p:ext uri="{BB962C8B-B14F-4D97-AF65-F5344CB8AC3E}">
        <p14:creationId xmlns:p14="http://schemas.microsoft.com/office/powerpoint/2010/main" val="251029443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27961" y="650558"/>
            <a:ext cx="5914787" cy="73937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822"/>
              </a:lnSpc>
              <a:buNone/>
            </a:pPr>
            <a:r>
              <a:rPr lang="en-US" sz="4657" b="1" dirty="0">
                <a:solidFill>
                  <a:srgbClr val="484237"/>
                </a:solidFill>
                <a:latin typeface="Gelasio" pitchFamily="34" charset="0"/>
                <a:ea typeface="Gelasio" pitchFamily="34" charset="-122"/>
                <a:cs typeface="Gelasio" pitchFamily="34" charset="-120"/>
              </a:rPr>
              <a:t>Abstract</a:t>
            </a:r>
            <a:endParaRPr lang="en-US" sz="4657" dirty="0"/>
          </a:p>
        </p:txBody>
      </p:sp>
      <p:sp>
        <p:nvSpPr>
          <p:cNvPr id="6" name="Shape 3"/>
          <p:cNvSpPr/>
          <p:nvPr/>
        </p:nvSpPr>
        <p:spPr>
          <a:xfrm>
            <a:off x="827961" y="2010847"/>
            <a:ext cx="532328" cy="532328"/>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 4"/>
          <p:cNvSpPr/>
          <p:nvPr/>
        </p:nvSpPr>
        <p:spPr>
          <a:xfrm>
            <a:off x="1010364" y="2099548"/>
            <a:ext cx="167402" cy="35492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94"/>
              </a:lnSpc>
              <a:buNone/>
            </a:pPr>
            <a:r>
              <a:rPr lang="en-US" sz="2794" b="1">
                <a:solidFill>
                  <a:srgbClr val="746558"/>
                </a:solidFill>
                <a:latin typeface="Gelasio" pitchFamily="34" charset="0"/>
                <a:ea typeface="Gelasio" pitchFamily="34" charset="-122"/>
                <a:cs typeface="Gelasio" pitchFamily="34" charset="-120"/>
              </a:rPr>
              <a:t>1</a:t>
            </a:r>
            <a:endParaRPr lang="en-US" sz="2794"/>
          </a:p>
        </p:txBody>
      </p:sp>
      <p:sp>
        <p:nvSpPr>
          <p:cNvPr id="8" name="Text 5"/>
          <p:cNvSpPr/>
          <p:nvPr/>
        </p:nvSpPr>
        <p:spPr>
          <a:xfrm>
            <a:off x="1596866" y="2010847"/>
            <a:ext cx="3038475" cy="36968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2600" b="1" dirty="0">
                <a:solidFill>
                  <a:srgbClr val="746558"/>
                </a:solidFill>
                <a:latin typeface="Gelasio" pitchFamily="34" charset="0"/>
                <a:ea typeface="Gelasio" pitchFamily="34" charset="-122"/>
                <a:cs typeface="Gelasio" pitchFamily="34" charset="-120"/>
              </a:rPr>
              <a:t>Accurate Predictions</a:t>
            </a:r>
            <a:endParaRPr lang="en-US" sz="2600" dirty="0"/>
          </a:p>
        </p:txBody>
      </p:sp>
      <p:sp>
        <p:nvSpPr>
          <p:cNvPr id="9" name="Text 6"/>
          <p:cNvSpPr/>
          <p:nvPr/>
        </p:nvSpPr>
        <p:spPr>
          <a:xfrm>
            <a:off x="1596866" y="2522458"/>
            <a:ext cx="6719173" cy="113549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81"/>
              </a:lnSpc>
              <a:buNone/>
            </a:pPr>
            <a:r>
              <a:rPr lang="en-US" sz="2200" dirty="0">
                <a:solidFill>
                  <a:srgbClr val="746558"/>
                </a:solidFill>
                <a:latin typeface="Gelasio" pitchFamily="34" charset="0"/>
                <a:ea typeface="Gelasio" pitchFamily="34" charset="-122"/>
                <a:cs typeface="Gelasio" pitchFamily="34" charset="-120"/>
              </a:rPr>
              <a:t>Our model combines investor sentiment, swarm intelligence, and deep learning to generate highly accurate stock price forecasts.</a:t>
            </a:r>
            <a:endParaRPr lang="en-US" sz="2200" dirty="0"/>
          </a:p>
        </p:txBody>
      </p:sp>
      <p:sp>
        <p:nvSpPr>
          <p:cNvPr id="10" name="Shape 7"/>
          <p:cNvSpPr/>
          <p:nvPr/>
        </p:nvSpPr>
        <p:spPr>
          <a:xfrm>
            <a:off x="827961" y="4160639"/>
            <a:ext cx="532328" cy="532328"/>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 8"/>
          <p:cNvSpPr/>
          <p:nvPr/>
        </p:nvSpPr>
        <p:spPr>
          <a:xfrm>
            <a:off x="986552" y="4249341"/>
            <a:ext cx="215027" cy="35492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94"/>
              </a:lnSpc>
              <a:buNone/>
            </a:pPr>
            <a:r>
              <a:rPr lang="en-US" sz="2794" b="1">
                <a:solidFill>
                  <a:srgbClr val="746558"/>
                </a:solidFill>
                <a:latin typeface="Gelasio" pitchFamily="34" charset="0"/>
                <a:ea typeface="Gelasio" pitchFamily="34" charset="-122"/>
                <a:cs typeface="Gelasio" pitchFamily="34" charset="-120"/>
              </a:rPr>
              <a:t>2</a:t>
            </a:r>
            <a:endParaRPr lang="en-US" sz="2794"/>
          </a:p>
        </p:txBody>
      </p:sp>
      <p:sp>
        <p:nvSpPr>
          <p:cNvPr id="12" name="Text 9"/>
          <p:cNvSpPr/>
          <p:nvPr/>
        </p:nvSpPr>
        <p:spPr>
          <a:xfrm>
            <a:off x="1596866" y="4160639"/>
            <a:ext cx="2957393" cy="36968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2600" b="1" dirty="0">
                <a:solidFill>
                  <a:srgbClr val="746558"/>
                </a:solidFill>
                <a:latin typeface="Gelasio" pitchFamily="34" charset="0"/>
                <a:ea typeface="Gelasio" pitchFamily="34" charset="-122"/>
                <a:cs typeface="Gelasio" pitchFamily="34" charset="-120"/>
              </a:rPr>
              <a:t>Risk Mitigation</a:t>
            </a:r>
            <a:endParaRPr lang="en-US" sz="2600" dirty="0"/>
          </a:p>
        </p:txBody>
      </p:sp>
      <p:sp>
        <p:nvSpPr>
          <p:cNvPr id="13" name="Text 10"/>
          <p:cNvSpPr/>
          <p:nvPr/>
        </p:nvSpPr>
        <p:spPr>
          <a:xfrm>
            <a:off x="1596866" y="4672251"/>
            <a:ext cx="6719173" cy="75699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81"/>
              </a:lnSpc>
              <a:buNone/>
            </a:pPr>
            <a:r>
              <a:rPr lang="en-US" sz="2200" dirty="0">
                <a:solidFill>
                  <a:srgbClr val="746558"/>
                </a:solidFill>
                <a:latin typeface="Gelasio" pitchFamily="34" charset="0"/>
                <a:ea typeface="Gelasio" pitchFamily="34" charset="-122"/>
                <a:cs typeface="Gelasio" pitchFamily="34" charset="-120"/>
              </a:rPr>
              <a:t>Leveraging these insights can help investors make informed decisions and manage their portfolios more effectively</a:t>
            </a:r>
            <a:r>
              <a:rPr lang="en-US" sz="1863" dirty="0">
                <a:solidFill>
                  <a:srgbClr val="746558"/>
                </a:solidFill>
                <a:latin typeface="Gelasio" pitchFamily="34" charset="0"/>
                <a:ea typeface="Gelasio" pitchFamily="34" charset="-122"/>
                <a:cs typeface="Gelasio" pitchFamily="34" charset="-120"/>
              </a:rPr>
              <a:t>.</a:t>
            </a:r>
            <a:endParaRPr lang="en-US" sz="1863" dirty="0"/>
          </a:p>
        </p:txBody>
      </p:sp>
      <p:sp>
        <p:nvSpPr>
          <p:cNvPr id="14" name="Shape 11"/>
          <p:cNvSpPr/>
          <p:nvPr/>
        </p:nvSpPr>
        <p:spPr>
          <a:xfrm>
            <a:off x="827961" y="5931932"/>
            <a:ext cx="532328" cy="532328"/>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 12"/>
          <p:cNvSpPr/>
          <p:nvPr/>
        </p:nvSpPr>
        <p:spPr>
          <a:xfrm>
            <a:off x="987147" y="6020633"/>
            <a:ext cx="213836" cy="35492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94"/>
              </a:lnSpc>
              <a:buNone/>
            </a:pPr>
            <a:r>
              <a:rPr lang="en-US" sz="2794" b="1">
                <a:solidFill>
                  <a:srgbClr val="746558"/>
                </a:solidFill>
                <a:latin typeface="Gelasio" pitchFamily="34" charset="0"/>
                <a:ea typeface="Gelasio" pitchFamily="34" charset="-122"/>
                <a:cs typeface="Gelasio" pitchFamily="34" charset="-120"/>
              </a:rPr>
              <a:t>3</a:t>
            </a:r>
            <a:endParaRPr lang="en-US" sz="2794"/>
          </a:p>
        </p:txBody>
      </p:sp>
      <p:sp>
        <p:nvSpPr>
          <p:cNvPr id="16" name="Text 13"/>
          <p:cNvSpPr/>
          <p:nvPr/>
        </p:nvSpPr>
        <p:spPr>
          <a:xfrm>
            <a:off x="1596866" y="5931932"/>
            <a:ext cx="2957393" cy="36968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2600" b="1" dirty="0">
                <a:solidFill>
                  <a:srgbClr val="746558"/>
                </a:solidFill>
                <a:latin typeface="Gelasio" pitchFamily="34" charset="0"/>
                <a:ea typeface="Gelasio" pitchFamily="34" charset="-122"/>
                <a:cs typeface="Gelasio" pitchFamily="34" charset="-120"/>
              </a:rPr>
              <a:t>Enhanced Returns</a:t>
            </a:r>
            <a:endParaRPr lang="en-US" sz="2600" dirty="0"/>
          </a:p>
        </p:txBody>
      </p:sp>
      <p:sp>
        <p:nvSpPr>
          <p:cNvPr id="17" name="Text 14"/>
          <p:cNvSpPr/>
          <p:nvPr/>
        </p:nvSpPr>
        <p:spPr>
          <a:xfrm>
            <a:off x="1596866" y="6443543"/>
            <a:ext cx="6719173" cy="113549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81"/>
              </a:lnSpc>
              <a:buNone/>
            </a:pPr>
            <a:r>
              <a:rPr lang="en-US" sz="2200" dirty="0">
                <a:solidFill>
                  <a:srgbClr val="746558"/>
                </a:solidFill>
                <a:latin typeface="Gelasio" pitchFamily="34" charset="0"/>
                <a:ea typeface="Gelasio" pitchFamily="34" charset="-122"/>
                <a:cs typeface="Gelasio" pitchFamily="34" charset="-120"/>
              </a:rPr>
              <a:t>By identifying undervalued assets and capitalizing on market trends, the model can contribute to increased investment returns.</a:t>
            </a:r>
            <a:endParaRPr lang="en-US" sz="220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101624"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27961" y="839748"/>
            <a:ext cx="5914787" cy="73937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822"/>
              </a:lnSpc>
              <a:buNone/>
            </a:pPr>
            <a:r>
              <a:rPr lang="en-US" sz="4657" b="1">
                <a:solidFill>
                  <a:srgbClr val="484237"/>
                </a:solidFill>
                <a:latin typeface="Gelasio" pitchFamily="34" charset="0"/>
                <a:ea typeface="Gelasio" pitchFamily="34" charset="-122"/>
                <a:cs typeface="Gelasio" pitchFamily="34" charset="-120"/>
              </a:rPr>
              <a:t>Introduction</a:t>
            </a:r>
            <a:endParaRPr lang="en-US" sz="4657"/>
          </a:p>
        </p:txBody>
      </p:sp>
      <p:sp>
        <p:nvSpPr>
          <p:cNvPr id="6" name="Shape 3"/>
          <p:cNvSpPr/>
          <p:nvPr/>
        </p:nvSpPr>
        <p:spPr>
          <a:xfrm>
            <a:off x="827961" y="2111335"/>
            <a:ext cx="532328" cy="532328"/>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 4"/>
          <p:cNvSpPr/>
          <p:nvPr/>
        </p:nvSpPr>
        <p:spPr>
          <a:xfrm>
            <a:off x="1010364" y="2148194"/>
            <a:ext cx="167402" cy="35492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94"/>
              </a:lnSpc>
              <a:buNone/>
            </a:pPr>
            <a:r>
              <a:rPr lang="en-US" sz="2794" b="1" dirty="0">
                <a:solidFill>
                  <a:srgbClr val="746558"/>
                </a:solidFill>
                <a:latin typeface="Gelasio" pitchFamily="34" charset="0"/>
                <a:ea typeface="Gelasio" pitchFamily="34" charset="-122"/>
                <a:cs typeface="Gelasio" pitchFamily="34" charset="-120"/>
              </a:rPr>
              <a:t>1</a:t>
            </a:r>
            <a:endParaRPr lang="en-US" sz="2794" dirty="0"/>
          </a:p>
        </p:txBody>
      </p:sp>
      <p:sp>
        <p:nvSpPr>
          <p:cNvPr id="8" name="Text 5"/>
          <p:cNvSpPr/>
          <p:nvPr/>
        </p:nvSpPr>
        <p:spPr>
          <a:xfrm>
            <a:off x="1596866" y="2103893"/>
            <a:ext cx="3772257" cy="36968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2600" b="1" dirty="0">
                <a:solidFill>
                  <a:srgbClr val="746558"/>
                </a:solidFill>
                <a:latin typeface="Gelasio" pitchFamily="34" charset="0"/>
                <a:ea typeface="Gelasio" pitchFamily="34" charset="-122"/>
                <a:cs typeface="Gelasio" pitchFamily="34" charset="-120"/>
              </a:rPr>
              <a:t>Importance of  Stock Prediction</a:t>
            </a:r>
            <a:endParaRPr lang="en-US" sz="2600" dirty="0"/>
          </a:p>
        </p:txBody>
      </p:sp>
      <p:sp>
        <p:nvSpPr>
          <p:cNvPr id="9" name="Text 6"/>
          <p:cNvSpPr/>
          <p:nvPr/>
        </p:nvSpPr>
        <p:spPr>
          <a:xfrm>
            <a:off x="1573005" y="2498565"/>
            <a:ext cx="6719173" cy="898921"/>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981"/>
              </a:lnSpc>
            </a:pPr>
            <a:r>
              <a:rPr lang="en-US" sz="2200" dirty="0">
                <a:solidFill>
                  <a:srgbClr val="746558"/>
                </a:solidFill>
                <a:latin typeface="Gelasio" pitchFamily="34" charset="0"/>
                <a:ea typeface="Gelasio" pitchFamily="34" charset="-122"/>
                <a:cs typeface="Gelasio" pitchFamily="34" charset="-120"/>
              </a:rPr>
              <a:t>Accurate stock price prediction is essential in the financial market, as it enables investors to anticipate market trends, optimize their investment strategies,.</a:t>
            </a:r>
            <a:endParaRPr lang="en-US" sz="2200" dirty="0"/>
          </a:p>
        </p:txBody>
      </p:sp>
      <p:sp>
        <p:nvSpPr>
          <p:cNvPr id="10" name="Shape 7"/>
          <p:cNvSpPr/>
          <p:nvPr/>
        </p:nvSpPr>
        <p:spPr>
          <a:xfrm>
            <a:off x="827961" y="3971330"/>
            <a:ext cx="532328" cy="532328"/>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 8"/>
          <p:cNvSpPr/>
          <p:nvPr/>
        </p:nvSpPr>
        <p:spPr>
          <a:xfrm>
            <a:off x="986552" y="4060031"/>
            <a:ext cx="215027" cy="35492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94"/>
              </a:lnSpc>
              <a:buNone/>
            </a:pPr>
            <a:r>
              <a:rPr lang="en-US" sz="2794" b="1">
                <a:solidFill>
                  <a:srgbClr val="746558"/>
                </a:solidFill>
                <a:latin typeface="Gelasio" pitchFamily="34" charset="0"/>
                <a:ea typeface="Gelasio" pitchFamily="34" charset="-122"/>
                <a:cs typeface="Gelasio" pitchFamily="34" charset="-120"/>
              </a:rPr>
              <a:t>2</a:t>
            </a:r>
            <a:endParaRPr lang="en-US" sz="2794"/>
          </a:p>
        </p:txBody>
      </p:sp>
      <p:sp>
        <p:nvSpPr>
          <p:cNvPr id="12" name="Text 9"/>
          <p:cNvSpPr/>
          <p:nvPr/>
        </p:nvSpPr>
        <p:spPr>
          <a:xfrm>
            <a:off x="1596866" y="3971330"/>
            <a:ext cx="2957393" cy="36968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2600" b="1" dirty="0">
                <a:solidFill>
                  <a:srgbClr val="746558"/>
                </a:solidFill>
                <a:latin typeface="Gelasio" pitchFamily="34" charset="0"/>
                <a:ea typeface="Gelasio" pitchFamily="34" charset="-122"/>
              </a:rPr>
              <a:t>Market </a:t>
            </a:r>
            <a:r>
              <a:rPr lang="en-US" sz="2600" b="1" dirty="0" err="1">
                <a:solidFill>
                  <a:srgbClr val="746558"/>
                </a:solidFill>
                <a:latin typeface="Gelasio" pitchFamily="34" charset="0"/>
                <a:ea typeface="Gelasio" pitchFamily="34" charset="-122"/>
              </a:rPr>
              <a:t>Behaviour</a:t>
            </a:r>
            <a:endParaRPr lang="en-US" sz="2600" dirty="0"/>
          </a:p>
        </p:txBody>
      </p:sp>
      <p:sp>
        <p:nvSpPr>
          <p:cNvPr id="13" name="Text 10"/>
          <p:cNvSpPr/>
          <p:nvPr/>
        </p:nvSpPr>
        <p:spPr>
          <a:xfrm>
            <a:off x="1596866" y="4482941"/>
            <a:ext cx="6719173" cy="75699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81"/>
              </a:lnSpc>
              <a:buNone/>
            </a:pPr>
            <a:r>
              <a:rPr lang="en-US" sz="2200" dirty="0">
                <a:solidFill>
                  <a:srgbClr val="746558"/>
                </a:solidFill>
                <a:latin typeface="Gelasio" pitchFamily="34" charset="0"/>
                <a:ea typeface="Gelasio" pitchFamily="34" charset="-122"/>
                <a:cs typeface="Gelasio" pitchFamily="34" charset="-120"/>
              </a:rPr>
              <a:t>Analyzing social media, news, and online sources can provide insights into investor psychology and market behavior.</a:t>
            </a:r>
            <a:endParaRPr lang="en-US" sz="2200" dirty="0"/>
          </a:p>
        </p:txBody>
      </p:sp>
      <p:sp>
        <p:nvSpPr>
          <p:cNvPr id="14" name="Shape 11"/>
          <p:cNvSpPr/>
          <p:nvPr/>
        </p:nvSpPr>
        <p:spPr>
          <a:xfrm>
            <a:off x="827961" y="5742623"/>
            <a:ext cx="532328" cy="532328"/>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 12"/>
          <p:cNvSpPr/>
          <p:nvPr/>
        </p:nvSpPr>
        <p:spPr>
          <a:xfrm>
            <a:off x="987147" y="5831324"/>
            <a:ext cx="213836" cy="35492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94"/>
              </a:lnSpc>
              <a:buNone/>
            </a:pPr>
            <a:r>
              <a:rPr lang="en-US" sz="2794" b="1">
                <a:solidFill>
                  <a:srgbClr val="746558"/>
                </a:solidFill>
                <a:latin typeface="Gelasio" pitchFamily="34" charset="0"/>
                <a:ea typeface="Gelasio" pitchFamily="34" charset="-122"/>
                <a:cs typeface="Gelasio" pitchFamily="34" charset="-120"/>
              </a:rPr>
              <a:t>3</a:t>
            </a:r>
            <a:endParaRPr lang="en-US" sz="2794"/>
          </a:p>
        </p:txBody>
      </p:sp>
      <p:sp>
        <p:nvSpPr>
          <p:cNvPr id="16" name="Text 13"/>
          <p:cNvSpPr/>
          <p:nvPr/>
        </p:nvSpPr>
        <p:spPr>
          <a:xfrm>
            <a:off x="1596866" y="5742623"/>
            <a:ext cx="2957393" cy="36968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11"/>
              </a:lnSpc>
              <a:buNone/>
            </a:pPr>
            <a:r>
              <a:rPr lang="en-US" sz="2600" b="1" dirty="0">
                <a:solidFill>
                  <a:srgbClr val="746558"/>
                </a:solidFill>
                <a:latin typeface="Gelasio" pitchFamily="34" charset="0"/>
                <a:ea typeface="Gelasio" pitchFamily="34" charset="-122"/>
                <a:cs typeface="Gelasio" pitchFamily="34" charset="-120"/>
              </a:rPr>
              <a:t>Deep Learning</a:t>
            </a:r>
            <a:endParaRPr lang="en-US" sz="2600" dirty="0"/>
          </a:p>
        </p:txBody>
      </p:sp>
      <p:sp>
        <p:nvSpPr>
          <p:cNvPr id="17" name="Text 14"/>
          <p:cNvSpPr/>
          <p:nvPr/>
        </p:nvSpPr>
        <p:spPr>
          <a:xfrm>
            <a:off x="1596866" y="6254234"/>
            <a:ext cx="6719173" cy="113549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981"/>
              </a:lnSpc>
              <a:buNone/>
            </a:pPr>
            <a:r>
              <a:rPr lang="en-US" sz="2200" dirty="0">
                <a:solidFill>
                  <a:srgbClr val="746558"/>
                </a:solidFill>
                <a:latin typeface="Gelasio" pitchFamily="34" charset="0"/>
                <a:ea typeface="Gelasio" pitchFamily="34" charset="-122"/>
                <a:cs typeface="Gelasio" pitchFamily="34" charset="-120"/>
              </a:rPr>
              <a:t>Deep neural networks can extract patterns from large datasets, including investor sentiment, to enhance stock price prediction accuracy.</a:t>
            </a:r>
            <a:endParaRPr lang="en-US" sz="2200"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864037" y="1957626"/>
            <a:ext cx="6311741" cy="77152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6075"/>
              </a:lnSpc>
              <a:buNone/>
            </a:pPr>
            <a:r>
              <a:rPr lang="en-US" sz="4860" b="1">
                <a:solidFill>
                  <a:srgbClr val="484237"/>
                </a:solidFill>
                <a:latin typeface="Gelasio" pitchFamily="34" charset="0"/>
                <a:ea typeface="Gelasio" pitchFamily="34" charset="-122"/>
                <a:cs typeface="Gelasio" pitchFamily="34" charset="-120"/>
              </a:rPr>
              <a:t>Introduction (contd)</a:t>
            </a:r>
            <a:endParaRPr lang="en-US" sz="4860"/>
          </a:p>
        </p:txBody>
      </p:sp>
      <p:sp>
        <p:nvSpPr>
          <p:cNvPr id="5" name="Shape 3"/>
          <p:cNvSpPr/>
          <p:nvPr/>
        </p:nvSpPr>
        <p:spPr>
          <a:xfrm>
            <a:off x="864037" y="3377089"/>
            <a:ext cx="555427" cy="555427"/>
          </a:xfrm>
          <a:prstGeom prst="roundRect">
            <a:avLst>
              <a:gd name="adj" fmla="val 6668"/>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 4"/>
          <p:cNvSpPr/>
          <p:nvPr/>
        </p:nvSpPr>
        <p:spPr>
          <a:xfrm>
            <a:off x="1054418" y="3469600"/>
            <a:ext cx="174665" cy="37028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16"/>
              </a:lnSpc>
              <a:buNone/>
            </a:pPr>
            <a:r>
              <a:rPr lang="en-US" sz="2916" b="1">
                <a:solidFill>
                  <a:srgbClr val="746558"/>
                </a:solidFill>
                <a:latin typeface="Gelasio" pitchFamily="34" charset="0"/>
                <a:ea typeface="Gelasio" pitchFamily="34" charset="-122"/>
                <a:cs typeface="Gelasio" pitchFamily="34" charset="-120"/>
              </a:rPr>
              <a:t>1</a:t>
            </a:r>
            <a:endParaRPr lang="en-US" sz="2916"/>
          </a:p>
        </p:txBody>
      </p:sp>
      <p:sp>
        <p:nvSpPr>
          <p:cNvPr id="7" name="Text 5"/>
          <p:cNvSpPr/>
          <p:nvPr/>
        </p:nvSpPr>
        <p:spPr>
          <a:xfrm>
            <a:off x="1666280" y="3377089"/>
            <a:ext cx="3333988" cy="77152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38"/>
              </a:lnSpc>
              <a:buNone/>
            </a:pPr>
            <a:r>
              <a:rPr lang="en-US" sz="2600" b="1" dirty="0">
                <a:solidFill>
                  <a:srgbClr val="746558"/>
                </a:solidFill>
                <a:latin typeface="Gelasio" pitchFamily="34" charset="0"/>
                <a:ea typeface="Gelasio" pitchFamily="34" charset="-122"/>
                <a:cs typeface="Gelasio" pitchFamily="34" charset="-120"/>
              </a:rPr>
              <a:t>Sentiment Integration</a:t>
            </a:r>
            <a:endParaRPr lang="en-US" sz="2600" dirty="0"/>
          </a:p>
        </p:txBody>
      </p:sp>
      <p:sp>
        <p:nvSpPr>
          <p:cNvPr id="8" name="Text 6"/>
          <p:cNvSpPr/>
          <p:nvPr/>
        </p:nvSpPr>
        <p:spPr>
          <a:xfrm>
            <a:off x="1666280" y="4296727"/>
            <a:ext cx="3333988" cy="1975247"/>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2200" dirty="0">
                <a:solidFill>
                  <a:srgbClr val="746558"/>
                </a:solidFill>
                <a:latin typeface="Gelasio" pitchFamily="34" charset="0"/>
                <a:ea typeface="Gelasio" pitchFamily="34" charset="-122"/>
                <a:cs typeface="Gelasio" pitchFamily="34" charset="-120"/>
              </a:rPr>
              <a:t>Incorporate investor sentiment data to capture psychological impact on market behavior and enhance prediction.</a:t>
            </a:r>
            <a:endParaRPr lang="en-US" sz="2200" dirty="0"/>
          </a:p>
        </p:txBody>
      </p:sp>
      <p:sp>
        <p:nvSpPr>
          <p:cNvPr id="9" name="Shape 7"/>
          <p:cNvSpPr/>
          <p:nvPr/>
        </p:nvSpPr>
        <p:spPr>
          <a:xfrm>
            <a:off x="5247084" y="3377089"/>
            <a:ext cx="555427" cy="555427"/>
          </a:xfrm>
          <a:prstGeom prst="roundRect">
            <a:avLst>
              <a:gd name="adj" fmla="val 6668"/>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Text 8"/>
          <p:cNvSpPr/>
          <p:nvPr/>
        </p:nvSpPr>
        <p:spPr>
          <a:xfrm>
            <a:off x="5412581" y="3469600"/>
            <a:ext cx="224433" cy="37028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16"/>
              </a:lnSpc>
              <a:buNone/>
            </a:pPr>
            <a:r>
              <a:rPr lang="en-US" sz="2916" b="1">
                <a:solidFill>
                  <a:srgbClr val="746558"/>
                </a:solidFill>
                <a:latin typeface="Gelasio" pitchFamily="34" charset="0"/>
                <a:ea typeface="Gelasio" pitchFamily="34" charset="-122"/>
                <a:cs typeface="Gelasio" pitchFamily="34" charset="-120"/>
              </a:rPr>
              <a:t>2</a:t>
            </a:r>
            <a:endParaRPr lang="en-US" sz="2916"/>
          </a:p>
        </p:txBody>
      </p:sp>
      <p:sp>
        <p:nvSpPr>
          <p:cNvPr id="11" name="Text 9"/>
          <p:cNvSpPr/>
          <p:nvPr/>
        </p:nvSpPr>
        <p:spPr>
          <a:xfrm>
            <a:off x="6049328" y="3377089"/>
            <a:ext cx="3333988" cy="77152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38"/>
              </a:lnSpc>
              <a:buNone/>
            </a:pPr>
            <a:r>
              <a:rPr lang="en-US" sz="2600" b="1" dirty="0">
                <a:solidFill>
                  <a:srgbClr val="746558"/>
                </a:solidFill>
                <a:latin typeface="Gelasio" pitchFamily="34" charset="0"/>
                <a:ea typeface="Gelasio" pitchFamily="34" charset="-122"/>
                <a:cs typeface="Gelasio" pitchFamily="34" charset="-120"/>
              </a:rPr>
              <a:t>Multi-Source Data Fusion</a:t>
            </a:r>
            <a:endParaRPr lang="en-US" sz="2600" dirty="0"/>
          </a:p>
        </p:txBody>
      </p:sp>
      <p:sp>
        <p:nvSpPr>
          <p:cNvPr id="12" name="Text 10"/>
          <p:cNvSpPr/>
          <p:nvPr/>
        </p:nvSpPr>
        <p:spPr>
          <a:xfrm>
            <a:off x="6049328" y="4296727"/>
            <a:ext cx="3333988" cy="1975247"/>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2200" dirty="0">
                <a:solidFill>
                  <a:srgbClr val="746558"/>
                </a:solidFill>
                <a:latin typeface="Gelasio" pitchFamily="34" charset="0"/>
                <a:ea typeface="Gelasio" pitchFamily="34" charset="-122"/>
                <a:cs typeface="Gelasio" pitchFamily="34" charset="-120"/>
              </a:rPr>
              <a:t>Integrate financial news, social media, and historical stock data for a comprehensive and robust prediction model.</a:t>
            </a:r>
            <a:endParaRPr lang="en-US" sz="2200" dirty="0"/>
          </a:p>
        </p:txBody>
      </p:sp>
      <p:sp>
        <p:nvSpPr>
          <p:cNvPr id="13" name="Shape 11"/>
          <p:cNvSpPr/>
          <p:nvPr/>
        </p:nvSpPr>
        <p:spPr>
          <a:xfrm>
            <a:off x="9630132" y="3377089"/>
            <a:ext cx="555427" cy="555427"/>
          </a:xfrm>
          <a:prstGeom prst="roundRect">
            <a:avLst>
              <a:gd name="adj" fmla="val 6668"/>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Text 12"/>
          <p:cNvSpPr/>
          <p:nvPr/>
        </p:nvSpPr>
        <p:spPr>
          <a:xfrm>
            <a:off x="9796224" y="3469600"/>
            <a:ext cx="223123" cy="37028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16"/>
              </a:lnSpc>
              <a:buNone/>
            </a:pPr>
            <a:r>
              <a:rPr lang="en-US" sz="2916" b="1">
                <a:solidFill>
                  <a:srgbClr val="746558"/>
                </a:solidFill>
                <a:latin typeface="Gelasio" pitchFamily="34" charset="0"/>
                <a:ea typeface="Gelasio" pitchFamily="34" charset="-122"/>
                <a:cs typeface="Gelasio" pitchFamily="34" charset="-120"/>
              </a:rPr>
              <a:t>3</a:t>
            </a:r>
            <a:endParaRPr lang="en-US" sz="2916"/>
          </a:p>
        </p:txBody>
      </p:sp>
      <p:sp>
        <p:nvSpPr>
          <p:cNvPr id="15" name="Text 13"/>
          <p:cNvSpPr/>
          <p:nvPr/>
        </p:nvSpPr>
        <p:spPr>
          <a:xfrm>
            <a:off x="10432375" y="3377089"/>
            <a:ext cx="3333988" cy="77152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38"/>
              </a:lnSpc>
              <a:buNone/>
            </a:pPr>
            <a:r>
              <a:rPr lang="en-US" sz="2430" b="1">
                <a:solidFill>
                  <a:srgbClr val="746558"/>
                </a:solidFill>
                <a:latin typeface="Gelasio" pitchFamily="34" charset="0"/>
                <a:ea typeface="Gelasio" pitchFamily="34" charset="-122"/>
                <a:cs typeface="Gelasio" pitchFamily="34" charset="-120"/>
              </a:rPr>
              <a:t>Model Training and Deployment</a:t>
            </a:r>
            <a:endParaRPr lang="en-US" sz="2430"/>
          </a:p>
        </p:txBody>
      </p:sp>
      <p:sp>
        <p:nvSpPr>
          <p:cNvPr id="16" name="Text 14"/>
          <p:cNvSpPr/>
          <p:nvPr/>
        </p:nvSpPr>
        <p:spPr>
          <a:xfrm>
            <a:off x="10432375" y="4296727"/>
            <a:ext cx="3333988" cy="158019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2200" dirty="0">
                <a:solidFill>
                  <a:srgbClr val="746558"/>
                </a:solidFill>
                <a:latin typeface="Gelasio" pitchFamily="34" charset="0"/>
                <a:ea typeface="Gelasio" pitchFamily="34" charset="-122"/>
                <a:cs typeface="Gelasio" pitchFamily="34" charset="-120"/>
              </a:rPr>
              <a:t>Develop robust model training and deployment strategies to ensure accurate and reliable stock price predictions.</a:t>
            </a:r>
            <a:endParaRPr lang="en-US" sz="2200"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16804"/>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859274" y="676275"/>
            <a:ext cx="7160300" cy="76712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6041"/>
              </a:lnSpc>
              <a:buNone/>
            </a:pPr>
            <a:r>
              <a:rPr lang="en-US" sz="4833" b="1" dirty="0">
                <a:solidFill>
                  <a:srgbClr val="484237"/>
                </a:solidFill>
                <a:latin typeface="Gelasio" pitchFamily="34" charset="0"/>
                <a:ea typeface="Gelasio" pitchFamily="34" charset="-122"/>
                <a:cs typeface="Gelasio" pitchFamily="34" charset="-120"/>
              </a:rPr>
              <a:t> Literature Survey</a:t>
            </a:r>
            <a:endParaRPr lang="en-US" sz="4833" dirty="0"/>
          </a:p>
        </p:txBody>
      </p:sp>
      <p:sp>
        <p:nvSpPr>
          <p:cNvPr id="5" name="Text 3"/>
          <p:cNvSpPr/>
          <p:nvPr/>
        </p:nvSpPr>
        <p:spPr>
          <a:xfrm>
            <a:off x="859274" y="1811655"/>
            <a:ext cx="9968151" cy="38361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21"/>
              </a:lnSpc>
            </a:pPr>
            <a:r>
              <a:rPr lang="en-US" sz="2300" b="1" dirty="0">
                <a:solidFill>
                  <a:srgbClr val="484237"/>
                </a:solidFill>
                <a:latin typeface="Gelasio" pitchFamily="34" charset="0"/>
                <a:ea typeface="Gelasio" pitchFamily="34" charset="-122"/>
                <a:cs typeface="Gelasio" pitchFamily="34" charset="-120"/>
              </a:rPr>
              <a:t> Forecasting Market Price of Stock Using Artificial Neural Network(A. </a:t>
            </a:r>
            <a:r>
              <a:rPr lang="en-US" sz="2300" b="1" dirty="0" err="1">
                <a:solidFill>
                  <a:srgbClr val="484237"/>
                </a:solidFill>
                <a:latin typeface="Gelasio" pitchFamily="34" charset="0"/>
                <a:ea typeface="Gelasio" pitchFamily="34" charset="-122"/>
                <a:cs typeface="Gelasio" pitchFamily="34" charset="-120"/>
              </a:rPr>
              <a:t>Murkute</a:t>
            </a:r>
            <a:r>
              <a:rPr lang="en-US" sz="2300" b="1" dirty="0">
                <a:solidFill>
                  <a:srgbClr val="484237"/>
                </a:solidFill>
                <a:latin typeface="Gelasio" pitchFamily="34" charset="0"/>
                <a:ea typeface="Gelasio" pitchFamily="34" charset="-122"/>
                <a:cs typeface="Gelasio" pitchFamily="34" charset="-120"/>
              </a:rPr>
              <a:t> and T. </a:t>
            </a:r>
            <a:r>
              <a:rPr lang="en-US" sz="2300" b="1" dirty="0" err="1">
                <a:solidFill>
                  <a:srgbClr val="484237"/>
                </a:solidFill>
                <a:latin typeface="Gelasio" pitchFamily="34" charset="0"/>
                <a:ea typeface="Gelasio" pitchFamily="34" charset="-122"/>
                <a:cs typeface="Gelasio" pitchFamily="34" charset="-120"/>
              </a:rPr>
              <a:t>Sarode</a:t>
            </a:r>
            <a:r>
              <a:rPr lang="en-US" sz="2300" b="1" dirty="0">
                <a:solidFill>
                  <a:srgbClr val="484237"/>
                </a:solidFill>
                <a:latin typeface="Gelasio" pitchFamily="34" charset="0"/>
                <a:ea typeface="Gelasio" pitchFamily="34" charset="-122"/>
                <a:cs typeface="Gelasio" pitchFamily="34" charset="-120"/>
              </a:rPr>
              <a:t>)</a:t>
            </a:r>
            <a:endParaRPr lang="en-US" sz="2300" b="1" dirty="0"/>
          </a:p>
        </p:txBody>
      </p:sp>
      <p:sp>
        <p:nvSpPr>
          <p:cNvPr id="6" name="Text 4"/>
          <p:cNvSpPr/>
          <p:nvPr/>
        </p:nvSpPr>
        <p:spPr>
          <a:xfrm>
            <a:off x="859274" y="2371725"/>
            <a:ext cx="12911852" cy="78557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93"/>
              </a:lnSpc>
              <a:buNone/>
            </a:pPr>
            <a:r>
              <a:rPr lang="en-US" sz="2100" dirty="0">
                <a:solidFill>
                  <a:srgbClr val="746558"/>
                </a:solidFill>
                <a:latin typeface="Gelasio" pitchFamily="34" charset="0"/>
                <a:ea typeface="Gelasio" pitchFamily="34" charset="-122"/>
                <a:cs typeface="Gelasio" pitchFamily="34" charset="-120"/>
              </a:rPr>
              <a:t>This study explore the use of Artificial Neural Networks (ANN) for predicting stock market prices, highlighting their capability to learn from historical data and identify complex patterns.</a:t>
            </a:r>
            <a:endParaRPr lang="en-US" sz="2100" dirty="0"/>
          </a:p>
        </p:txBody>
      </p:sp>
      <p:sp>
        <p:nvSpPr>
          <p:cNvPr id="7" name="Text 5"/>
          <p:cNvSpPr/>
          <p:nvPr/>
        </p:nvSpPr>
        <p:spPr>
          <a:xfrm>
            <a:off x="859274" y="3507224"/>
            <a:ext cx="10344358" cy="38361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21"/>
              </a:lnSpc>
            </a:pPr>
            <a:r>
              <a:rPr lang="en-US" sz="2300" b="1" dirty="0">
                <a:solidFill>
                  <a:srgbClr val="484237"/>
                </a:solidFill>
                <a:latin typeface="Gelasio" pitchFamily="34" charset="0"/>
                <a:ea typeface="Gelasio" pitchFamily="34" charset="-122"/>
                <a:cs typeface="Gelasio" pitchFamily="34" charset="-120"/>
              </a:rPr>
              <a:t> Forecasting </a:t>
            </a:r>
            <a:r>
              <a:rPr lang="en-US" sz="2300" b="1" dirty="0" err="1">
                <a:solidFill>
                  <a:srgbClr val="484237"/>
                </a:solidFill>
                <a:latin typeface="Gelasio" pitchFamily="34" charset="0"/>
                <a:ea typeface="Gelasio" pitchFamily="34" charset="-122"/>
                <a:cs typeface="Gelasio" pitchFamily="34" charset="-120"/>
              </a:rPr>
              <a:t>Bitcoin</a:t>
            </a:r>
            <a:r>
              <a:rPr lang="en-US" sz="2300" b="1" dirty="0">
                <a:solidFill>
                  <a:srgbClr val="484237"/>
                </a:solidFill>
                <a:latin typeface="Gelasio" pitchFamily="34" charset="0"/>
                <a:ea typeface="Gelasio" pitchFamily="34" charset="-122"/>
                <a:cs typeface="Gelasio" pitchFamily="34" charset="-120"/>
              </a:rPr>
              <a:t> Price Using Artificial Neural Network(D. </a:t>
            </a:r>
            <a:r>
              <a:rPr lang="en-US" sz="2300" b="1" dirty="0" err="1">
                <a:solidFill>
                  <a:srgbClr val="484237"/>
                </a:solidFill>
                <a:latin typeface="Gelasio" pitchFamily="34" charset="0"/>
                <a:ea typeface="Gelasio" pitchFamily="34" charset="-122"/>
                <a:cs typeface="Gelasio" pitchFamily="34" charset="-120"/>
              </a:rPr>
              <a:t>Banjade</a:t>
            </a:r>
            <a:r>
              <a:rPr lang="en-US" sz="2300" b="1" dirty="0">
                <a:solidFill>
                  <a:srgbClr val="484237"/>
                </a:solidFill>
                <a:latin typeface="Gelasio" pitchFamily="34" charset="0"/>
                <a:ea typeface="Gelasio" pitchFamily="34" charset="-122"/>
                <a:cs typeface="Gelasio" pitchFamily="34" charset="-120"/>
              </a:rPr>
              <a:t>)</a:t>
            </a:r>
            <a:endParaRPr lang="en-US" sz="2300" b="1" dirty="0"/>
          </a:p>
        </p:txBody>
      </p:sp>
      <p:sp>
        <p:nvSpPr>
          <p:cNvPr id="8" name="Text 6"/>
          <p:cNvSpPr/>
          <p:nvPr/>
        </p:nvSpPr>
        <p:spPr>
          <a:xfrm>
            <a:off x="859274" y="4195218"/>
            <a:ext cx="12911852" cy="78557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93"/>
              </a:lnSpc>
              <a:buNone/>
            </a:pPr>
            <a:r>
              <a:rPr lang="en-US" sz="2100" dirty="0">
                <a:solidFill>
                  <a:srgbClr val="746558"/>
                </a:solidFill>
                <a:latin typeface="Gelasio" pitchFamily="34" charset="0"/>
                <a:ea typeface="Gelasio" pitchFamily="34" charset="-122"/>
                <a:cs typeface="Gelasio" pitchFamily="34" charset="-120"/>
              </a:rPr>
              <a:t>This study applies ANN to the volatile </a:t>
            </a:r>
            <a:r>
              <a:rPr lang="en-US" sz="2100" dirty="0" err="1">
                <a:solidFill>
                  <a:srgbClr val="746558"/>
                </a:solidFill>
                <a:latin typeface="Gelasio" pitchFamily="34" charset="0"/>
                <a:ea typeface="Gelasio" pitchFamily="34" charset="-122"/>
                <a:cs typeface="Gelasio" pitchFamily="34" charset="-120"/>
              </a:rPr>
              <a:t>cryptocurrency</a:t>
            </a:r>
            <a:r>
              <a:rPr lang="en-US" sz="2100" dirty="0">
                <a:solidFill>
                  <a:srgbClr val="746558"/>
                </a:solidFill>
                <a:latin typeface="Gelasio" pitchFamily="34" charset="0"/>
                <a:ea typeface="Gelasio" pitchFamily="34" charset="-122"/>
                <a:cs typeface="Gelasio" pitchFamily="34" charset="-120"/>
              </a:rPr>
              <a:t> market, specifically </a:t>
            </a:r>
            <a:r>
              <a:rPr lang="en-US" sz="2100" dirty="0" err="1">
                <a:solidFill>
                  <a:srgbClr val="746558"/>
                </a:solidFill>
                <a:latin typeface="Gelasio" pitchFamily="34" charset="0"/>
                <a:ea typeface="Gelasio" pitchFamily="34" charset="-122"/>
                <a:cs typeface="Gelasio" pitchFamily="34" charset="-120"/>
              </a:rPr>
              <a:t>Bitcoin</a:t>
            </a:r>
            <a:r>
              <a:rPr lang="en-US" sz="2100" dirty="0">
                <a:solidFill>
                  <a:srgbClr val="746558"/>
                </a:solidFill>
                <a:latin typeface="Gelasio" pitchFamily="34" charset="0"/>
                <a:ea typeface="Gelasio" pitchFamily="34" charset="-122"/>
                <a:cs typeface="Gelasio" pitchFamily="34" charset="-120"/>
              </a:rPr>
              <a:t>, showing how neural networks can be adapted to forecast prices in highly unpredictable environments.</a:t>
            </a:r>
            <a:endParaRPr lang="en-US" sz="2100" dirty="0"/>
          </a:p>
        </p:txBody>
      </p:sp>
      <p:sp>
        <p:nvSpPr>
          <p:cNvPr id="9" name="Text 7"/>
          <p:cNvSpPr/>
          <p:nvPr/>
        </p:nvSpPr>
        <p:spPr>
          <a:xfrm>
            <a:off x="868928" y="5319337"/>
            <a:ext cx="11896963" cy="79231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21"/>
              </a:lnSpc>
              <a:buNone/>
            </a:pPr>
            <a:r>
              <a:rPr lang="en-US" sz="2300" b="1" dirty="0">
                <a:solidFill>
                  <a:srgbClr val="484237"/>
                </a:solidFill>
                <a:latin typeface="Gelasio" pitchFamily="34" charset="0"/>
                <a:ea typeface="Gelasio" pitchFamily="34" charset="-122"/>
                <a:cs typeface="Gelasio" pitchFamily="34" charset="-120"/>
              </a:rPr>
              <a:t> Recurrent Neural Network and a Hybrid Model for Prediction of Stock Returns</a:t>
            </a:r>
          </a:p>
          <a:p>
            <a:pPr marL="0" indent="0">
              <a:lnSpc>
                <a:spcPts val="3021"/>
              </a:lnSpc>
              <a:buNone/>
            </a:pPr>
            <a:r>
              <a:rPr lang="en-US" sz="2300" b="1" dirty="0">
                <a:solidFill>
                  <a:srgbClr val="484237"/>
                </a:solidFill>
                <a:latin typeface="Gelasio" pitchFamily="34" charset="0"/>
                <a:ea typeface="Gelasio" pitchFamily="34" charset="-122"/>
              </a:rPr>
              <a:t>(A.M. Rather, A. Agarwal and V. N. </a:t>
            </a:r>
            <a:r>
              <a:rPr lang="en-US" sz="2300" b="1" dirty="0" err="1">
                <a:solidFill>
                  <a:srgbClr val="484237"/>
                </a:solidFill>
                <a:latin typeface="Gelasio" pitchFamily="34" charset="0"/>
                <a:ea typeface="Gelasio" pitchFamily="34" charset="-122"/>
              </a:rPr>
              <a:t>Sastry</a:t>
            </a:r>
            <a:r>
              <a:rPr lang="en-US" sz="2300" b="1" dirty="0">
                <a:solidFill>
                  <a:srgbClr val="484237"/>
                </a:solidFill>
                <a:latin typeface="Gelasio" pitchFamily="34" charset="0"/>
                <a:ea typeface="Gelasio" pitchFamily="34" charset="-122"/>
              </a:rPr>
              <a:t>)</a:t>
            </a:r>
            <a:endParaRPr lang="en-US" sz="2300" dirty="0"/>
          </a:p>
        </p:txBody>
      </p:sp>
      <p:sp>
        <p:nvSpPr>
          <p:cNvPr id="10" name="Text 8"/>
          <p:cNvSpPr/>
          <p:nvPr/>
        </p:nvSpPr>
        <p:spPr>
          <a:xfrm>
            <a:off x="859274" y="6209927"/>
            <a:ext cx="12911852" cy="1178362"/>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93"/>
              </a:lnSpc>
              <a:buNone/>
            </a:pPr>
            <a:r>
              <a:rPr lang="en-US" sz="2100" dirty="0">
                <a:solidFill>
                  <a:srgbClr val="746558"/>
                </a:solidFill>
                <a:latin typeface="Gelasio" pitchFamily="34" charset="0"/>
                <a:ea typeface="Gelasio" pitchFamily="34" charset="-122"/>
                <a:cs typeface="Gelasio" pitchFamily="34" charset="-120"/>
              </a:rPr>
              <a:t>This study introduce a hybrid model combining Recurrent Neural Networks (RNN) with other techniques for predicting stock returns, addressing the limitations of traditional neural networks in capturing temporal dependencies.</a:t>
            </a:r>
            <a:endParaRPr lang="en-US" sz="2100" dirty="0"/>
          </a:p>
        </p:txBody>
      </p:sp>
      <p:sp>
        <p:nvSpPr>
          <p:cNvPr id="11" name="Shape 3"/>
          <p:cNvSpPr/>
          <p:nvPr/>
        </p:nvSpPr>
        <p:spPr>
          <a:xfrm>
            <a:off x="414091" y="1811655"/>
            <a:ext cx="465415" cy="465415"/>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12" name="Shape 3"/>
          <p:cNvSpPr/>
          <p:nvPr/>
        </p:nvSpPr>
        <p:spPr>
          <a:xfrm>
            <a:off x="414091" y="3495844"/>
            <a:ext cx="465415" cy="465415"/>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443"/>
              </a:lnSpc>
            </a:pPr>
            <a:r>
              <a:rPr lang="en-US" sz="2400" b="1" dirty="0">
                <a:solidFill>
                  <a:srgbClr val="746558"/>
                </a:solidFill>
                <a:latin typeface="Gelasio" pitchFamily="34" charset="0"/>
                <a:ea typeface="Gelasio" pitchFamily="34" charset="-122"/>
                <a:cs typeface="Gelasio" pitchFamily="34" charset="-120"/>
              </a:rPr>
              <a:t>2</a:t>
            </a:r>
            <a:endParaRPr lang="en-US" sz="2400" dirty="0"/>
          </a:p>
        </p:txBody>
      </p:sp>
      <p:sp>
        <p:nvSpPr>
          <p:cNvPr id="13" name="Shape 3"/>
          <p:cNvSpPr/>
          <p:nvPr/>
        </p:nvSpPr>
        <p:spPr>
          <a:xfrm>
            <a:off x="393859" y="5362652"/>
            <a:ext cx="465415" cy="465415"/>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746558"/>
                </a:solidFill>
                <a:latin typeface="Gelasio" pitchFamily="34" charset="0"/>
                <a:ea typeface="Gelasio" pitchFamily="34" charset="-122"/>
                <a:cs typeface="Gelasio" pitchFamily="34" charset="-120"/>
              </a:rPr>
              <a:t>3</a:t>
            </a:r>
            <a:endParaRPr sz="2400" dirty="0"/>
          </a:p>
        </p:txBody>
      </p:sp>
      <p:sp>
        <p:nvSpPr>
          <p:cNvPr id="15" name="Rectangle 14"/>
          <p:cNvSpPr/>
          <p:nvPr/>
        </p:nvSpPr>
        <p:spPr>
          <a:xfrm>
            <a:off x="474135" y="1893764"/>
            <a:ext cx="356188" cy="402033"/>
          </a:xfrm>
          <a:prstGeom prst="rect">
            <a:avLst/>
          </a:prstGeom>
        </p:spPr>
        <p:txBody>
          <a:bodyPr wrap="none">
            <a:spAutoFit/>
          </a:bodyPr>
          <a:lstStyle/>
          <a:p>
            <a:pPr algn="ctr">
              <a:lnSpc>
                <a:spcPts val="2443"/>
              </a:lnSpc>
            </a:pPr>
            <a:r>
              <a:rPr lang="en-US" sz="2400" b="1" dirty="0">
                <a:solidFill>
                  <a:srgbClr val="746558"/>
                </a:solidFill>
                <a:latin typeface="Gelasio" pitchFamily="34" charset="0"/>
                <a:ea typeface="Gelasio" pitchFamily="34" charset="-122"/>
              </a:rPr>
              <a:t>1</a:t>
            </a:r>
            <a:endParaRPr lang="en-US" sz="2400"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67316"/>
            <a:ext cx="14630400" cy="1087886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2594967" y="88343"/>
            <a:ext cx="4912519" cy="54006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Proposed Methodology</a:t>
            </a:r>
            <a:endParaRPr lang="en-US" sz="3402" dirty="0"/>
          </a:p>
        </p:txBody>
      </p:sp>
      <p:sp>
        <p:nvSpPr>
          <p:cNvPr id="5" name="Text 3"/>
          <p:cNvSpPr/>
          <p:nvPr/>
        </p:nvSpPr>
        <p:spPr>
          <a:xfrm>
            <a:off x="2629011" y="704974"/>
            <a:ext cx="9440347"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7"/>
              </a:lnSpc>
              <a:buNone/>
            </a:pPr>
            <a:r>
              <a:rPr lang="en-US" sz="2200" dirty="0">
                <a:solidFill>
                  <a:srgbClr val="746558"/>
                </a:solidFill>
                <a:latin typeface="Gelasio" pitchFamily="34" charset="0"/>
                <a:ea typeface="Gelasio" pitchFamily="34" charset="-122"/>
                <a:cs typeface="Gelasio" pitchFamily="34" charset="-120"/>
              </a:rPr>
              <a:t>The MS-SSA-LSTM model adopts a multi-step approach to integrate sentiment analysis and deep learning for stock price prediction.</a:t>
            </a:r>
            <a:endParaRPr lang="en-US" sz="2200" dirty="0"/>
          </a:p>
        </p:txBody>
      </p:sp>
      <p:pic>
        <p:nvPicPr>
          <p:cNvPr id="6" name="Image 0" descr="preencoded.png"/>
          <p:cNvPicPr>
            <a:picLocks noChangeAspect="1"/>
          </p:cNvPicPr>
          <p:nvPr/>
        </p:nvPicPr>
        <p:blipFill>
          <a:blip r:embed="rId3"/>
          <a:stretch>
            <a:fillRect/>
          </a:stretch>
        </p:blipFill>
        <p:spPr>
          <a:xfrm>
            <a:off x="2594967" y="1652126"/>
            <a:ext cx="864037" cy="1382554"/>
          </a:xfrm>
          <a:prstGeom prst="rect">
            <a:avLst/>
          </a:prstGeom>
        </p:spPr>
      </p:pic>
      <p:sp>
        <p:nvSpPr>
          <p:cNvPr id="7" name="Text 4"/>
          <p:cNvSpPr/>
          <p:nvPr/>
        </p:nvSpPr>
        <p:spPr>
          <a:xfrm>
            <a:off x="3718203" y="1527912"/>
            <a:ext cx="2160270" cy="26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26"/>
              </a:lnSpc>
              <a:buNone/>
            </a:pPr>
            <a:r>
              <a:rPr lang="en-US" sz="2400" b="1" dirty="0">
                <a:solidFill>
                  <a:srgbClr val="746558"/>
                </a:solidFill>
                <a:latin typeface="Gelasio" pitchFamily="34" charset="0"/>
                <a:ea typeface="Gelasio" pitchFamily="34" charset="-122"/>
                <a:cs typeface="Gelasio" pitchFamily="34" charset="-120"/>
              </a:rPr>
              <a:t>Data Collection</a:t>
            </a:r>
            <a:endParaRPr lang="en-US" sz="2400" dirty="0"/>
          </a:p>
        </p:txBody>
      </p:sp>
      <p:sp>
        <p:nvSpPr>
          <p:cNvPr id="8" name="Text 5"/>
          <p:cNvSpPr/>
          <p:nvPr/>
        </p:nvSpPr>
        <p:spPr>
          <a:xfrm>
            <a:off x="3718203" y="1865097"/>
            <a:ext cx="8317111"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7"/>
              </a:lnSpc>
              <a:buNone/>
            </a:pPr>
            <a:r>
              <a:rPr lang="en-US" sz="2000" dirty="0">
                <a:solidFill>
                  <a:srgbClr val="746558"/>
                </a:solidFill>
                <a:latin typeface="Gelasio" pitchFamily="34" charset="0"/>
                <a:ea typeface="Gelasio" pitchFamily="34" charset="-122"/>
                <a:cs typeface="Gelasio" pitchFamily="34" charset="-120"/>
              </a:rPr>
              <a:t>Gather historical stock prices, financial news, and social media data.</a:t>
            </a:r>
            <a:endParaRPr lang="en-US" sz="2000" dirty="0"/>
          </a:p>
        </p:txBody>
      </p:sp>
      <p:pic>
        <p:nvPicPr>
          <p:cNvPr id="9" name="Image 1" descr="preencoded.png"/>
          <p:cNvPicPr>
            <a:picLocks noChangeAspect="1"/>
          </p:cNvPicPr>
          <p:nvPr/>
        </p:nvPicPr>
        <p:blipFill>
          <a:blip r:embed="rId4"/>
          <a:stretch>
            <a:fillRect/>
          </a:stretch>
        </p:blipFill>
        <p:spPr>
          <a:xfrm>
            <a:off x="2629011" y="2819553"/>
            <a:ext cx="864037" cy="1382554"/>
          </a:xfrm>
          <a:prstGeom prst="rect">
            <a:avLst/>
          </a:prstGeom>
        </p:spPr>
      </p:pic>
      <p:sp>
        <p:nvSpPr>
          <p:cNvPr id="10" name="Text 6"/>
          <p:cNvSpPr/>
          <p:nvPr/>
        </p:nvSpPr>
        <p:spPr>
          <a:xfrm>
            <a:off x="3718203" y="2802433"/>
            <a:ext cx="2160270" cy="26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26"/>
              </a:lnSpc>
              <a:buNone/>
            </a:pPr>
            <a:r>
              <a:rPr lang="en-US" sz="2400" b="1" dirty="0">
                <a:solidFill>
                  <a:srgbClr val="746558"/>
                </a:solidFill>
                <a:latin typeface="Gelasio" pitchFamily="34" charset="0"/>
                <a:ea typeface="Gelasio" pitchFamily="34" charset="-122"/>
                <a:cs typeface="Gelasio" pitchFamily="34" charset="-120"/>
              </a:rPr>
              <a:t>Sentiment Analysis</a:t>
            </a:r>
            <a:endParaRPr lang="en-US" sz="2400" dirty="0"/>
          </a:p>
        </p:txBody>
      </p:sp>
      <p:sp>
        <p:nvSpPr>
          <p:cNvPr id="11" name="Text 7"/>
          <p:cNvSpPr/>
          <p:nvPr/>
        </p:nvSpPr>
        <p:spPr>
          <a:xfrm>
            <a:off x="3747529" y="3111809"/>
            <a:ext cx="8317111"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7"/>
              </a:lnSpc>
              <a:buNone/>
            </a:pPr>
            <a:r>
              <a:rPr lang="en-US" sz="2000" dirty="0">
                <a:solidFill>
                  <a:srgbClr val="746558"/>
                </a:solidFill>
                <a:latin typeface="Gelasio" pitchFamily="34" charset="0"/>
                <a:ea typeface="Gelasio" pitchFamily="34" charset="-122"/>
                <a:cs typeface="Gelasio" pitchFamily="34" charset="-120"/>
              </a:rPr>
              <a:t>Extract investor sentiment using NLP and sentiment dictionaries</a:t>
            </a:r>
            <a:r>
              <a:rPr lang="en-US" sz="1361" dirty="0">
                <a:solidFill>
                  <a:srgbClr val="746558"/>
                </a:solidFill>
                <a:latin typeface="Gelasio" pitchFamily="34" charset="0"/>
                <a:ea typeface="Gelasio" pitchFamily="34" charset="-122"/>
                <a:cs typeface="Gelasio" pitchFamily="34" charset="-120"/>
              </a:rPr>
              <a:t>.</a:t>
            </a:r>
            <a:endParaRPr lang="en-US" sz="1361" dirty="0"/>
          </a:p>
        </p:txBody>
      </p:sp>
      <p:pic>
        <p:nvPicPr>
          <p:cNvPr id="12" name="Image 2" descr="preencoded.png"/>
          <p:cNvPicPr>
            <a:picLocks noChangeAspect="1"/>
          </p:cNvPicPr>
          <p:nvPr/>
        </p:nvPicPr>
        <p:blipFill>
          <a:blip r:embed="rId5"/>
          <a:stretch>
            <a:fillRect/>
          </a:stretch>
        </p:blipFill>
        <p:spPr>
          <a:xfrm>
            <a:off x="2629737" y="4217999"/>
            <a:ext cx="864037" cy="1382554"/>
          </a:xfrm>
          <a:prstGeom prst="rect">
            <a:avLst/>
          </a:prstGeom>
        </p:spPr>
      </p:pic>
      <p:sp>
        <p:nvSpPr>
          <p:cNvPr id="13" name="Text 8"/>
          <p:cNvSpPr/>
          <p:nvPr/>
        </p:nvSpPr>
        <p:spPr>
          <a:xfrm>
            <a:off x="3707242" y="4240830"/>
            <a:ext cx="2160270" cy="26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26"/>
              </a:lnSpc>
              <a:buNone/>
            </a:pPr>
            <a:r>
              <a:rPr lang="en-US" sz="2400" b="1" dirty="0">
                <a:solidFill>
                  <a:srgbClr val="746558"/>
                </a:solidFill>
                <a:latin typeface="Gelasio" pitchFamily="34" charset="0"/>
                <a:ea typeface="Gelasio" pitchFamily="34" charset="-122"/>
              </a:rPr>
              <a:t>Sparrow Search Algorithm(SSA)</a:t>
            </a:r>
            <a:endParaRPr lang="en-US" sz="2400" dirty="0"/>
          </a:p>
        </p:txBody>
      </p:sp>
      <p:sp>
        <p:nvSpPr>
          <p:cNvPr id="14" name="Text 9"/>
          <p:cNvSpPr/>
          <p:nvPr/>
        </p:nvSpPr>
        <p:spPr>
          <a:xfrm>
            <a:off x="3704121" y="4561634"/>
            <a:ext cx="8317111"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7"/>
              </a:lnSpc>
              <a:buNone/>
            </a:pPr>
            <a:r>
              <a:rPr lang="en-US" sz="2000" dirty="0">
                <a:solidFill>
                  <a:srgbClr val="746558"/>
                </a:solidFill>
                <a:latin typeface="Gelasio" pitchFamily="34" charset="0"/>
                <a:ea typeface="Gelasio" pitchFamily="34" charset="-122"/>
                <a:cs typeface="Gelasio" pitchFamily="34" charset="-120"/>
              </a:rPr>
              <a:t>Optimizes LSTM model parameters for enhanced predictive accuracy. </a:t>
            </a:r>
            <a:r>
              <a:rPr lang="en-US" sz="1361" dirty="0">
                <a:solidFill>
                  <a:srgbClr val="746558"/>
                </a:solidFill>
                <a:latin typeface="Gelasio" pitchFamily="34" charset="0"/>
                <a:ea typeface="Gelasio" pitchFamily="34" charset="-122"/>
                <a:cs typeface="Gelasio" pitchFamily="34" charset="-120"/>
              </a:rPr>
              <a:t>.</a:t>
            </a:r>
            <a:endParaRPr lang="en-US" sz="1361" dirty="0"/>
          </a:p>
        </p:txBody>
      </p:sp>
      <p:pic>
        <p:nvPicPr>
          <p:cNvPr id="15" name="Image 3" descr="preencoded.png"/>
          <p:cNvPicPr>
            <a:picLocks noChangeAspect="1"/>
          </p:cNvPicPr>
          <p:nvPr/>
        </p:nvPicPr>
        <p:blipFill>
          <a:blip r:embed="rId6"/>
          <a:stretch>
            <a:fillRect/>
          </a:stretch>
        </p:blipFill>
        <p:spPr>
          <a:xfrm>
            <a:off x="2648102" y="5591806"/>
            <a:ext cx="864037" cy="1382554"/>
          </a:xfrm>
          <a:prstGeom prst="rect">
            <a:avLst/>
          </a:prstGeom>
        </p:spPr>
      </p:pic>
      <p:sp>
        <p:nvSpPr>
          <p:cNvPr id="16" name="Text 10"/>
          <p:cNvSpPr/>
          <p:nvPr/>
        </p:nvSpPr>
        <p:spPr>
          <a:xfrm>
            <a:off x="3718203" y="5561479"/>
            <a:ext cx="2160270" cy="26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26"/>
              </a:lnSpc>
              <a:buNone/>
            </a:pPr>
            <a:r>
              <a:rPr lang="en-US" sz="2400" b="1" dirty="0">
                <a:solidFill>
                  <a:srgbClr val="746558"/>
                </a:solidFill>
                <a:latin typeface="Gelasio" pitchFamily="34" charset="0"/>
                <a:ea typeface="Gelasio" pitchFamily="34" charset="-122"/>
              </a:rPr>
              <a:t>Long Short-Term Memory(LSTM</a:t>
            </a:r>
            <a:r>
              <a:rPr lang="en-US" sz="2200" b="1" dirty="0">
                <a:solidFill>
                  <a:srgbClr val="746558"/>
                </a:solidFill>
                <a:latin typeface="Gelasio" pitchFamily="34" charset="0"/>
                <a:ea typeface="Gelasio" pitchFamily="34" charset="-122"/>
              </a:rPr>
              <a:t>)</a:t>
            </a:r>
            <a:endParaRPr lang="en-US" sz="2200" dirty="0"/>
          </a:p>
        </p:txBody>
      </p:sp>
      <p:sp>
        <p:nvSpPr>
          <p:cNvPr id="17" name="Text 11"/>
          <p:cNvSpPr/>
          <p:nvPr/>
        </p:nvSpPr>
        <p:spPr>
          <a:xfrm>
            <a:off x="3689827" y="5901354"/>
            <a:ext cx="8317111"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7"/>
              </a:lnSpc>
              <a:buNone/>
            </a:pPr>
            <a:r>
              <a:rPr lang="en-US" sz="2000" dirty="0">
                <a:solidFill>
                  <a:srgbClr val="746558"/>
                </a:solidFill>
                <a:latin typeface="Gelasio" pitchFamily="34" charset="0"/>
                <a:ea typeface="Gelasio" pitchFamily="34" charset="-122"/>
                <a:cs typeface="Gelasio" pitchFamily="34" charset="-120"/>
              </a:rPr>
              <a:t>A type of recurrent neural network that captures long term dependencies.</a:t>
            </a:r>
            <a:r>
              <a:rPr lang="en-US" sz="1361" dirty="0">
                <a:solidFill>
                  <a:srgbClr val="746558"/>
                </a:solidFill>
                <a:latin typeface="Gelasio" pitchFamily="34" charset="0"/>
                <a:ea typeface="Gelasio" pitchFamily="34" charset="-122"/>
                <a:cs typeface="Gelasio" pitchFamily="34" charset="-120"/>
              </a:rPr>
              <a:t>.</a:t>
            </a:r>
            <a:endParaRPr lang="en-US" sz="1361" dirty="0"/>
          </a:p>
        </p:txBody>
      </p:sp>
      <p:pic>
        <p:nvPicPr>
          <p:cNvPr id="18" name="Image 4" descr="preencoded.png"/>
          <p:cNvPicPr>
            <a:picLocks noChangeAspect="1"/>
          </p:cNvPicPr>
          <p:nvPr/>
        </p:nvPicPr>
        <p:blipFill>
          <a:blip r:embed="rId7"/>
          <a:stretch>
            <a:fillRect/>
          </a:stretch>
        </p:blipFill>
        <p:spPr>
          <a:xfrm>
            <a:off x="2648101" y="7004965"/>
            <a:ext cx="864037" cy="1382554"/>
          </a:xfrm>
          <a:prstGeom prst="rect">
            <a:avLst/>
          </a:prstGeom>
        </p:spPr>
      </p:pic>
      <p:sp>
        <p:nvSpPr>
          <p:cNvPr id="19" name="Text 12"/>
          <p:cNvSpPr/>
          <p:nvPr/>
        </p:nvSpPr>
        <p:spPr>
          <a:xfrm>
            <a:off x="3733302" y="6891943"/>
            <a:ext cx="2160270" cy="26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26"/>
              </a:lnSpc>
              <a:buNone/>
            </a:pPr>
            <a:r>
              <a:rPr lang="en-US" sz="2400" b="1" dirty="0">
                <a:solidFill>
                  <a:srgbClr val="746558"/>
                </a:solidFill>
                <a:latin typeface="Gelasio" pitchFamily="34" charset="0"/>
                <a:ea typeface="Gelasio" pitchFamily="34" charset="-122"/>
                <a:cs typeface="Gelasio" pitchFamily="34" charset="-120"/>
              </a:rPr>
              <a:t>Model Training and prediction</a:t>
            </a:r>
            <a:endParaRPr lang="en-US" sz="2400" dirty="0"/>
          </a:p>
        </p:txBody>
      </p:sp>
      <p:sp>
        <p:nvSpPr>
          <p:cNvPr id="20" name="Text 13"/>
          <p:cNvSpPr/>
          <p:nvPr/>
        </p:nvSpPr>
        <p:spPr>
          <a:xfrm>
            <a:off x="3733302" y="7222349"/>
            <a:ext cx="8317111"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7"/>
              </a:lnSpc>
              <a:buNone/>
            </a:pPr>
            <a:r>
              <a:rPr lang="en-US" sz="2000" dirty="0">
                <a:solidFill>
                  <a:srgbClr val="746558"/>
                </a:solidFill>
                <a:latin typeface="Gelasio" pitchFamily="34" charset="0"/>
                <a:ea typeface="Gelasio" pitchFamily="34" charset="-122"/>
                <a:cs typeface="Gelasio" pitchFamily="34" charset="-120"/>
              </a:rPr>
              <a:t>Train the MS-SSA-LSTM model, a deep learning architecture combining SSA and LSTM</a:t>
            </a:r>
            <a:r>
              <a:rPr lang="en-US" sz="1361" dirty="0">
                <a:solidFill>
                  <a:srgbClr val="746558"/>
                </a:solidFill>
                <a:latin typeface="Gelasio" pitchFamily="34" charset="0"/>
                <a:ea typeface="Gelasio" pitchFamily="34" charset="-122"/>
                <a:cs typeface="Gelasio" pitchFamily="34" charset="-120"/>
              </a:rPr>
              <a:t>.</a:t>
            </a:r>
            <a:endParaRPr lang="en-US" sz="1361" dirty="0"/>
          </a:p>
        </p:txBody>
      </p:sp>
      <p:sp>
        <p:nvSpPr>
          <p:cNvPr id="22" name="Text 14"/>
          <p:cNvSpPr/>
          <p:nvPr/>
        </p:nvSpPr>
        <p:spPr>
          <a:xfrm>
            <a:off x="3718203" y="9193887"/>
            <a:ext cx="2160270" cy="26991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26"/>
              </a:lnSpc>
              <a:buNone/>
            </a:pPr>
            <a:endParaRPr lang="en-US" sz="1701" dirty="0"/>
          </a:p>
        </p:txBody>
      </p:sp>
      <p:sp>
        <p:nvSpPr>
          <p:cNvPr id="23" name="Text 15"/>
          <p:cNvSpPr/>
          <p:nvPr/>
        </p:nvSpPr>
        <p:spPr>
          <a:xfrm>
            <a:off x="3718203" y="9567386"/>
            <a:ext cx="8317111" cy="27658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a:t>
            </a:r>
            <a:endParaRPr lang="en-US" sz="1361"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475179"/>
            <a:ext cx="14630400" cy="918972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9540" y="2278023"/>
            <a:ext cx="9440347" cy="1080135"/>
          </a:xfrm>
          <a:prstGeom prst="rect">
            <a:avLst/>
          </a:prstGeom>
          <a:noFill/>
          <a:ln/>
        </p:spPr>
        <p:txBody>
          <a:bodyPr wrap="squar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Data Preprocessing for Stock Price Prediction</a:t>
            </a:r>
            <a:endParaRPr lang="en-US" sz="3402" dirty="0"/>
          </a:p>
        </p:txBody>
      </p:sp>
      <p:sp>
        <p:nvSpPr>
          <p:cNvPr id="6" name="Text 3"/>
          <p:cNvSpPr/>
          <p:nvPr/>
        </p:nvSpPr>
        <p:spPr>
          <a:xfrm>
            <a:off x="2594966" y="3389888"/>
            <a:ext cx="9440347" cy="553164"/>
          </a:xfrm>
          <a:prstGeom prst="rect">
            <a:avLst/>
          </a:prstGeom>
          <a:noFill/>
          <a:ln/>
        </p:spPr>
        <p:txBody>
          <a:bodyPr wrap="square" rtlCol="0" anchor="t"/>
          <a:lstStyle/>
          <a:p>
            <a:pPr>
              <a:lnSpc>
                <a:spcPts val="2177"/>
              </a:lnSpc>
            </a:pPr>
            <a:r>
              <a:rPr lang="en-US" sz="2000" dirty="0">
                <a:solidFill>
                  <a:srgbClr val="746558"/>
                </a:solidFill>
                <a:latin typeface="Gelasio" pitchFamily="34" charset="0"/>
                <a:ea typeface="Gelasio" pitchFamily="34" charset="-122"/>
                <a:cs typeface="Gelasio" pitchFamily="34" charset="-120"/>
              </a:rPr>
              <a:t>Efficient data preprocessing integrates and normalizes data, ensuring consistency for accurate predictions..</a:t>
            </a:r>
            <a:endParaRPr lang="en-US" sz="2000" dirty="0"/>
          </a:p>
        </p:txBody>
      </p:sp>
      <p:sp>
        <p:nvSpPr>
          <p:cNvPr id="7" name="Text 4"/>
          <p:cNvSpPr/>
          <p:nvPr/>
        </p:nvSpPr>
        <p:spPr>
          <a:xfrm>
            <a:off x="2594967" y="4114800"/>
            <a:ext cx="2592229" cy="323969"/>
          </a:xfrm>
          <a:prstGeom prst="rect">
            <a:avLst/>
          </a:prstGeom>
          <a:noFill/>
          <a:ln/>
        </p:spPr>
        <p:txBody>
          <a:bodyPr wrap="none" rtlCol="0" anchor="t"/>
          <a:lstStyle/>
          <a:p>
            <a:pPr marL="0" indent="0">
              <a:lnSpc>
                <a:spcPts val="2552"/>
              </a:lnSpc>
              <a:buNone/>
            </a:pPr>
            <a:r>
              <a:rPr lang="en-US" sz="2400" b="1" dirty="0">
                <a:solidFill>
                  <a:srgbClr val="484237"/>
                </a:solidFill>
                <a:latin typeface="Gelasio" pitchFamily="34" charset="0"/>
                <a:ea typeface="Gelasio" pitchFamily="34" charset="-122"/>
                <a:cs typeface="Gelasio" pitchFamily="34" charset="-120"/>
              </a:rPr>
              <a:t>Data Integration</a:t>
            </a:r>
            <a:endParaRPr lang="en-US" sz="2400" dirty="0"/>
          </a:p>
        </p:txBody>
      </p:sp>
      <p:sp>
        <p:nvSpPr>
          <p:cNvPr id="8" name="Text 5"/>
          <p:cNvSpPr/>
          <p:nvPr/>
        </p:nvSpPr>
        <p:spPr>
          <a:xfrm>
            <a:off x="2587873" y="4444764"/>
            <a:ext cx="9440347" cy="797851"/>
          </a:xfrm>
          <a:prstGeom prst="rect">
            <a:avLst/>
          </a:prstGeom>
          <a:noFill/>
          <a:ln/>
        </p:spPr>
        <p:txBody>
          <a:bodyPr wrap="square" rtlCol="0" anchor="t"/>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The model combines multiple data sources including historical trading indicators and sentiment data from online forums. These disparate datasets are integrated into a unified multi-source index matrix.</a:t>
            </a:r>
            <a:endParaRPr lang="en-US" sz="2000" dirty="0"/>
          </a:p>
        </p:txBody>
      </p:sp>
      <p:sp>
        <p:nvSpPr>
          <p:cNvPr id="9" name="Text 6"/>
          <p:cNvSpPr/>
          <p:nvPr/>
        </p:nvSpPr>
        <p:spPr>
          <a:xfrm>
            <a:off x="2594967" y="5328631"/>
            <a:ext cx="2592229" cy="323969"/>
          </a:xfrm>
          <a:prstGeom prst="rect">
            <a:avLst/>
          </a:prstGeom>
          <a:noFill/>
          <a:ln/>
        </p:spPr>
        <p:txBody>
          <a:bodyPr wrap="none" rtlCol="0" anchor="t"/>
          <a:lstStyle/>
          <a:p>
            <a:pPr marL="0" indent="0">
              <a:lnSpc>
                <a:spcPts val="2552"/>
              </a:lnSpc>
              <a:buNone/>
            </a:pPr>
            <a:r>
              <a:rPr lang="en-US" sz="2400" b="1" dirty="0">
                <a:solidFill>
                  <a:srgbClr val="484237"/>
                </a:solidFill>
                <a:latin typeface="Gelasio" pitchFamily="34" charset="0"/>
                <a:ea typeface="Gelasio" pitchFamily="34" charset="-122"/>
                <a:cs typeface="Gelasio" pitchFamily="34" charset="-120"/>
              </a:rPr>
              <a:t>Data Normalization</a:t>
            </a:r>
            <a:endParaRPr lang="en-US" sz="2400" dirty="0"/>
          </a:p>
        </p:txBody>
      </p:sp>
      <p:sp>
        <p:nvSpPr>
          <p:cNvPr id="10" name="Text 7"/>
          <p:cNvSpPr/>
          <p:nvPr/>
        </p:nvSpPr>
        <p:spPr>
          <a:xfrm>
            <a:off x="2587873" y="5658677"/>
            <a:ext cx="9440347" cy="553164"/>
          </a:xfrm>
          <a:prstGeom prst="rect">
            <a:avLst/>
          </a:prstGeom>
          <a:noFill/>
          <a:ln/>
        </p:spPr>
        <p:txBody>
          <a:bodyPr wrap="square" rtlCol="0" anchor="t"/>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The raw data is normalized using standard techniques to ensure all features are on a similar scale. This helps the model learn patterns more effectively.</a:t>
            </a:r>
            <a:endParaRPr lang="en-US" sz="2000" dirty="0"/>
          </a:p>
        </p:txBody>
      </p:sp>
      <p:sp>
        <p:nvSpPr>
          <p:cNvPr id="11" name="Text 8"/>
          <p:cNvSpPr/>
          <p:nvPr/>
        </p:nvSpPr>
        <p:spPr>
          <a:xfrm>
            <a:off x="2594967" y="6422994"/>
            <a:ext cx="2592229" cy="323969"/>
          </a:xfrm>
          <a:prstGeom prst="rect">
            <a:avLst/>
          </a:prstGeom>
          <a:noFill/>
          <a:ln/>
        </p:spPr>
        <p:txBody>
          <a:bodyPr wrap="none" rtlCol="0" anchor="t"/>
          <a:lstStyle/>
          <a:p>
            <a:pPr marL="0" indent="0">
              <a:lnSpc>
                <a:spcPts val="2552"/>
              </a:lnSpc>
              <a:buNone/>
            </a:pPr>
            <a:r>
              <a:rPr lang="en-US" sz="2400" b="1" dirty="0">
                <a:solidFill>
                  <a:srgbClr val="484237"/>
                </a:solidFill>
                <a:latin typeface="Gelasio" pitchFamily="34" charset="0"/>
                <a:ea typeface="Gelasio" pitchFamily="34" charset="-122"/>
                <a:cs typeface="Gelasio" pitchFamily="34" charset="-120"/>
              </a:rPr>
              <a:t>Data Division</a:t>
            </a:r>
            <a:endParaRPr lang="en-US" sz="2400" dirty="0"/>
          </a:p>
        </p:txBody>
      </p:sp>
      <p:sp>
        <p:nvSpPr>
          <p:cNvPr id="12" name="Text 9"/>
          <p:cNvSpPr/>
          <p:nvPr/>
        </p:nvSpPr>
        <p:spPr>
          <a:xfrm>
            <a:off x="2587873" y="6850939"/>
            <a:ext cx="9440347" cy="553164"/>
          </a:xfrm>
          <a:prstGeom prst="rect">
            <a:avLst/>
          </a:prstGeom>
          <a:noFill/>
          <a:ln/>
        </p:spPr>
        <p:txBody>
          <a:bodyPr wrap="square" rtlCol="0" anchor="t"/>
          <a:lstStyle/>
          <a:p>
            <a:pPr marL="0" indent="0">
              <a:lnSpc>
                <a:spcPts val="2177"/>
              </a:lnSpc>
              <a:buNone/>
            </a:pPr>
            <a:r>
              <a:rPr lang="en-US" sz="2000" dirty="0">
                <a:solidFill>
                  <a:srgbClr val="746558"/>
                </a:solidFill>
                <a:latin typeface="Gelasio" pitchFamily="34" charset="0"/>
                <a:ea typeface="Gelasio" pitchFamily="34" charset="-122"/>
                <a:cs typeface="Gelasio" pitchFamily="34" charset="-120"/>
              </a:rPr>
              <a:t>The preprocessed dataset is then split into training and testing subsets. This allows the model to be evaluated on unseen data to assess its generalization performance.</a:t>
            </a:r>
            <a:endParaRPr lang="en-US" sz="2000" dirty="0"/>
          </a:p>
        </p:txBody>
      </p:sp>
      <p:sp>
        <p:nvSpPr>
          <p:cNvPr id="14" name="Shape 3"/>
          <p:cNvSpPr/>
          <p:nvPr/>
        </p:nvSpPr>
        <p:spPr>
          <a:xfrm>
            <a:off x="2091390" y="4040189"/>
            <a:ext cx="465415" cy="465415"/>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746558"/>
                </a:solidFill>
                <a:latin typeface="Gelasio" pitchFamily="34" charset="0"/>
                <a:ea typeface="Gelasio" pitchFamily="34" charset="-122"/>
              </a:rPr>
              <a:t>1</a:t>
            </a:r>
            <a:endParaRPr sz="2400" dirty="0"/>
          </a:p>
        </p:txBody>
      </p:sp>
      <p:sp>
        <p:nvSpPr>
          <p:cNvPr id="15" name="Shape 3"/>
          <p:cNvSpPr/>
          <p:nvPr/>
        </p:nvSpPr>
        <p:spPr>
          <a:xfrm>
            <a:off x="2098120" y="5278912"/>
            <a:ext cx="465415" cy="465415"/>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746558"/>
                </a:solidFill>
                <a:latin typeface="Gelasio" pitchFamily="34" charset="0"/>
                <a:ea typeface="Gelasio" pitchFamily="34" charset="-122"/>
                <a:cs typeface="Gelasio" pitchFamily="34" charset="-120"/>
              </a:rPr>
              <a:t>2</a:t>
            </a:r>
            <a:endParaRPr sz="2400" dirty="0"/>
          </a:p>
        </p:txBody>
      </p:sp>
      <p:sp>
        <p:nvSpPr>
          <p:cNvPr id="16" name="Shape 3"/>
          <p:cNvSpPr/>
          <p:nvPr/>
        </p:nvSpPr>
        <p:spPr>
          <a:xfrm>
            <a:off x="2154449" y="6385523"/>
            <a:ext cx="465415" cy="465415"/>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746558"/>
                </a:solidFill>
                <a:latin typeface="Gelasio" pitchFamily="34" charset="0"/>
                <a:ea typeface="Gelasio" pitchFamily="34" charset="-122"/>
                <a:cs typeface="Gelasio" pitchFamily="34" charset="-120"/>
              </a:rPr>
              <a:t>3</a:t>
            </a:r>
            <a:endParaRPr sz="2400" dirty="0"/>
          </a:p>
        </p:txBody>
      </p:sp>
    </p:spTree>
    <p:extLst>
      <p:ext uri="{BB962C8B-B14F-4D97-AF65-F5344CB8AC3E}">
        <p14:creationId xmlns:p14="http://schemas.microsoft.com/office/powerpoint/2010/main" val="22417086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9F6F0"/>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0" y="0"/>
            <a:ext cx="14630400" cy="2585680"/>
          </a:xfrm>
          <a:prstGeom prst="rect">
            <a:avLst/>
          </a:prstGeom>
        </p:spPr>
      </p:pic>
      <p:sp>
        <p:nvSpPr>
          <p:cNvPr id="5" name="Text 2"/>
          <p:cNvSpPr/>
          <p:nvPr/>
        </p:nvSpPr>
        <p:spPr>
          <a:xfrm>
            <a:off x="1665446" y="3318748"/>
            <a:ext cx="5171361" cy="64627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090"/>
              </a:lnSpc>
              <a:buNone/>
            </a:pPr>
            <a:r>
              <a:rPr lang="en-US" sz="4072" b="1" dirty="0">
                <a:solidFill>
                  <a:srgbClr val="484237"/>
                </a:solidFill>
                <a:latin typeface="Gelasio" pitchFamily="34" charset="0"/>
                <a:ea typeface="Gelasio" pitchFamily="34" charset="-122"/>
                <a:cs typeface="Gelasio" pitchFamily="34" charset="-120"/>
              </a:rPr>
              <a:t>Sentiment Analysis</a:t>
            </a:r>
            <a:endParaRPr lang="en-US" sz="4072" dirty="0"/>
          </a:p>
        </p:txBody>
      </p:sp>
      <p:sp>
        <p:nvSpPr>
          <p:cNvPr id="6" name="Shape 3"/>
          <p:cNvSpPr/>
          <p:nvPr/>
        </p:nvSpPr>
        <p:spPr>
          <a:xfrm>
            <a:off x="1665446" y="4507944"/>
            <a:ext cx="465415" cy="465415"/>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Text 4"/>
          <p:cNvSpPr/>
          <p:nvPr/>
        </p:nvSpPr>
        <p:spPr>
          <a:xfrm>
            <a:off x="1824990" y="4585454"/>
            <a:ext cx="146328" cy="31027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43"/>
              </a:lnSpc>
              <a:buNone/>
            </a:pPr>
            <a:r>
              <a:rPr lang="en-US" sz="2443" b="1" dirty="0">
                <a:solidFill>
                  <a:srgbClr val="746558"/>
                </a:solidFill>
                <a:latin typeface="Gelasio" pitchFamily="34" charset="0"/>
                <a:ea typeface="Gelasio" pitchFamily="34" charset="-122"/>
                <a:cs typeface="Gelasio" pitchFamily="34" charset="-120"/>
              </a:rPr>
              <a:t>1</a:t>
            </a:r>
            <a:endParaRPr lang="en-US" sz="2443" dirty="0"/>
          </a:p>
        </p:txBody>
      </p:sp>
      <p:sp>
        <p:nvSpPr>
          <p:cNvPr id="8" name="Text 5"/>
          <p:cNvSpPr/>
          <p:nvPr/>
        </p:nvSpPr>
        <p:spPr>
          <a:xfrm>
            <a:off x="2337673" y="4507944"/>
            <a:ext cx="2735223" cy="32325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45"/>
              </a:lnSpc>
              <a:buNone/>
            </a:pPr>
            <a:r>
              <a:rPr lang="en-US" sz="2400" b="1" dirty="0">
                <a:solidFill>
                  <a:srgbClr val="746558"/>
                </a:solidFill>
                <a:latin typeface="Gelasio" pitchFamily="34" charset="0"/>
                <a:ea typeface="Gelasio" pitchFamily="34" charset="-122"/>
                <a:cs typeface="Gelasio" pitchFamily="34" charset="-120"/>
              </a:rPr>
              <a:t>Sentiment Dictionary</a:t>
            </a:r>
            <a:endParaRPr lang="en-US" sz="2400" dirty="0"/>
          </a:p>
        </p:txBody>
      </p:sp>
      <p:sp>
        <p:nvSpPr>
          <p:cNvPr id="9" name="Text 6"/>
          <p:cNvSpPr/>
          <p:nvPr/>
        </p:nvSpPr>
        <p:spPr>
          <a:xfrm>
            <a:off x="2337673" y="4955262"/>
            <a:ext cx="4874181" cy="99262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6"/>
              </a:lnSpc>
              <a:buNone/>
            </a:pPr>
            <a:r>
              <a:rPr lang="en-US" sz="1900" dirty="0">
                <a:solidFill>
                  <a:srgbClr val="746558"/>
                </a:solidFill>
                <a:latin typeface="Gelasio" pitchFamily="34" charset="0"/>
                <a:ea typeface="Gelasio" pitchFamily="34" charset="-122"/>
                <a:cs typeface="Gelasio" pitchFamily="34" charset="-120"/>
              </a:rPr>
              <a:t>Create a comprehensive dictionary of words/phrases associated with positive, negative, and neutral sentiment.</a:t>
            </a:r>
            <a:endParaRPr lang="en-US" sz="1900" dirty="0"/>
          </a:p>
        </p:txBody>
      </p:sp>
      <p:sp>
        <p:nvSpPr>
          <p:cNvPr id="10" name="Shape 7"/>
          <p:cNvSpPr/>
          <p:nvPr/>
        </p:nvSpPr>
        <p:spPr>
          <a:xfrm>
            <a:off x="7418665" y="4507944"/>
            <a:ext cx="465415" cy="465415"/>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Text 8"/>
          <p:cNvSpPr/>
          <p:nvPr/>
        </p:nvSpPr>
        <p:spPr>
          <a:xfrm>
            <a:off x="7557373" y="4585454"/>
            <a:ext cx="188000" cy="31027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43"/>
              </a:lnSpc>
              <a:buNone/>
            </a:pPr>
            <a:r>
              <a:rPr lang="en-US" sz="2443" b="1" dirty="0">
                <a:solidFill>
                  <a:srgbClr val="746558"/>
                </a:solidFill>
                <a:latin typeface="Gelasio" pitchFamily="34" charset="0"/>
                <a:ea typeface="Gelasio" pitchFamily="34" charset="-122"/>
                <a:cs typeface="Gelasio" pitchFamily="34" charset="-120"/>
              </a:rPr>
              <a:t>2</a:t>
            </a:r>
            <a:endParaRPr lang="en-US" sz="2443" dirty="0"/>
          </a:p>
        </p:txBody>
      </p:sp>
      <p:sp>
        <p:nvSpPr>
          <p:cNvPr id="12" name="Text 9"/>
          <p:cNvSpPr/>
          <p:nvPr/>
        </p:nvSpPr>
        <p:spPr>
          <a:xfrm>
            <a:off x="8090892" y="4507944"/>
            <a:ext cx="2754511" cy="32325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45"/>
              </a:lnSpc>
              <a:buNone/>
            </a:pPr>
            <a:r>
              <a:rPr lang="en-US" sz="2400" b="1" dirty="0">
                <a:solidFill>
                  <a:srgbClr val="746558"/>
                </a:solidFill>
                <a:latin typeface="Gelasio" pitchFamily="34" charset="0"/>
                <a:ea typeface="Gelasio" pitchFamily="34" charset="-122"/>
                <a:cs typeface="Gelasio" pitchFamily="34" charset="-120"/>
              </a:rPr>
              <a:t>Textual Data Analysis</a:t>
            </a:r>
            <a:endParaRPr lang="en-US" sz="2400" dirty="0"/>
          </a:p>
        </p:txBody>
      </p:sp>
      <p:sp>
        <p:nvSpPr>
          <p:cNvPr id="13" name="Text 10"/>
          <p:cNvSpPr/>
          <p:nvPr/>
        </p:nvSpPr>
        <p:spPr>
          <a:xfrm>
            <a:off x="8090892" y="4955262"/>
            <a:ext cx="4874181" cy="99262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6"/>
              </a:lnSpc>
              <a:buNone/>
            </a:pPr>
            <a:r>
              <a:rPr lang="en-US" sz="1900" dirty="0">
                <a:solidFill>
                  <a:srgbClr val="746558"/>
                </a:solidFill>
                <a:latin typeface="Gelasio" pitchFamily="34" charset="0"/>
                <a:ea typeface="Gelasio" pitchFamily="34" charset="-122"/>
                <a:cs typeface="Gelasio" pitchFamily="34" charset="-120"/>
              </a:rPr>
              <a:t>Analyze news, social media, and online forums to identify prevalent sentiment towards the target stock.</a:t>
            </a:r>
            <a:endParaRPr lang="en-US" sz="1900" dirty="0"/>
          </a:p>
        </p:txBody>
      </p:sp>
      <p:sp>
        <p:nvSpPr>
          <p:cNvPr id="14" name="Shape 11"/>
          <p:cNvSpPr/>
          <p:nvPr/>
        </p:nvSpPr>
        <p:spPr>
          <a:xfrm>
            <a:off x="1665446" y="6387346"/>
            <a:ext cx="465415" cy="465415"/>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 12"/>
          <p:cNvSpPr/>
          <p:nvPr/>
        </p:nvSpPr>
        <p:spPr>
          <a:xfrm>
            <a:off x="1804630" y="6464856"/>
            <a:ext cx="186928" cy="31027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43"/>
              </a:lnSpc>
              <a:buNone/>
            </a:pPr>
            <a:r>
              <a:rPr lang="en-US" sz="2443" b="1" dirty="0">
                <a:solidFill>
                  <a:srgbClr val="746558"/>
                </a:solidFill>
                <a:latin typeface="Gelasio" pitchFamily="34" charset="0"/>
                <a:ea typeface="Gelasio" pitchFamily="34" charset="-122"/>
                <a:cs typeface="Gelasio" pitchFamily="34" charset="-120"/>
              </a:rPr>
              <a:t>3</a:t>
            </a:r>
            <a:endParaRPr lang="en-US" sz="2443" dirty="0"/>
          </a:p>
        </p:txBody>
      </p:sp>
      <p:sp>
        <p:nvSpPr>
          <p:cNvPr id="16" name="Text 13"/>
          <p:cNvSpPr/>
          <p:nvPr/>
        </p:nvSpPr>
        <p:spPr>
          <a:xfrm>
            <a:off x="2337673" y="6387346"/>
            <a:ext cx="3232666" cy="32325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45"/>
              </a:lnSpc>
              <a:buNone/>
            </a:pPr>
            <a:r>
              <a:rPr lang="en-US" sz="2400" b="1" dirty="0">
                <a:solidFill>
                  <a:srgbClr val="746558"/>
                </a:solidFill>
                <a:latin typeface="Gelasio" pitchFamily="34" charset="0"/>
                <a:ea typeface="Gelasio" pitchFamily="34" charset="-122"/>
                <a:cs typeface="Gelasio" pitchFamily="34" charset="-120"/>
              </a:rPr>
              <a:t>Sentiment Quantification</a:t>
            </a:r>
            <a:endParaRPr lang="en-US" sz="2400" dirty="0"/>
          </a:p>
        </p:txBody>
      </p:sp>
      <p:sp>
        <p:nvSpPr>
          <p:cNvPr id="17" name="Text 14"/>
          <p:cNvSpPr/>
          <p:nvPr/>
        </p:nvSpPr>
        <p:spPr>
          <a:xfrm>
            <a:off x="2337673" y="6834664"/>
            <a:ext cx="4874181" cy="66174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6"/>
              </a:lnSpc>
              <a:buNone/>
            </a:pPr>
            <a:r>
              <a:rPr lang="en-US" sz="1900" dirty="0">
                <a:solidFill>
                  <a:srgbClr val="746558"/>
                </a:solidFill>
                <a:latin typeface="Gelasio" pitchFamily="34" charset="0"/>
                <a:ea typeface="Gelasio" pitchFamily="34" charset="-122"/>
                <a:cs typeface="Gelasio" pitchFamily="34" charset="-120"/>
              </a:rPr>
              <a:t>Calculate a sentiment index to capture the collective mood of investors towards the target stock.</a:t>
            </a:r>
            <a:endParaRPr lang="en-US" sz="1900" dirty="0"/>
          </a:p>
        </p:txBody>
      </p:sp>
      <p:sp>
        <p:nvSpPr>
          <p:cNvPr id="18" name="Shape 15"/>
          <p:cNvSpPr/>
          <p:nvPr/>
        </p:nvSpPr>
        <p:spPr>
          <a:xfrm>
            <a:off x="7418665" y="6387346"/>
            <a:ext cx="465415" cy="465415"/>
          </a:xfrm>
          <a:prstGeom prst="roundRect">
            <a:avLst>
              <a:gd name="adj" fmla="val 6667"/>
            </a:avLst>
          </a:prstGeom>
          <a:solidFill>
            <a:srgbClr val="EEE8DD"/>
          </a:solidFill>
        </p:spPr>
        <p:txBody>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 16"/>
          <p:cNvSpPr/>
          <p:nvPr/>
        </p:nvSpPr>
        <p:spPr>
          <a:xfrm>
            <a:off x="7554635" y="6464856"/>
            <a:ext cx="193477" cy="310277"/>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443"/>
              </a:lnSpc>
              <a:buNone/>
            </a:pPr>
            <a:r>
              <a:rPr lang="en-US" sz="2443" b="1">
                <a:solidFill>
                  <a:srgbClr val="746558"/>
                </a:solidFill>
                <a:latin typeface="Gelasio" pitchFamily="34" charset="0"/>
                <a:ea typeface="Gelasio" pitchFamily="34" charset="-122"/>
                <a:cs typeface="Gelasio" pitchFamily="34" charset="-120"/>
              </a:rPr>
              <a:t>4</a:t>
            </a:r>
            <a:endParaRPr lang="en-US" sz="2443"/>
          </a:p>
        </p:txBody>
      </p:sp>
      <p:sp>
        <p:nvSpPr>
          <p:cNvPr id="20" name="Text 17"/>
          <p:cNvSpPr/>
          <p:nvPr/>
        </p:nvSpPr>
        <p:spPr>
          <a:xfrm>
            <a:off x="8090892" y="6387346"/>
            <a:ext cx="2613065" cy="32325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45"/>
              </a:lnSpc>
              <a:buNone/>
            </a:pPr>
            <a:r>
              <a:rPr lang="en-US" sz="2400" b="1" dirty="0">
                <a:solidFill>
                  <a:srgbClr val="746558"/>
                </a:solidFill>
                <a:latin typeface="Gelasio" pitchFamily="34" charset="0"/>
                <a:ea typeface="Gelasio" pitchFamily="34" charset="-122"/>
                <a:cs typeface="Gelasio" pitchFamily="34" charset="-120"/>
              </a:rPr>
              <a:t>Feature Engineering</a:t>
            </a:r>
            <a:endParaRPr lang="en-US" sz="2400" dirty="0"/>
          </a:p>
        </p:txBody>
      </p:sp>
      <p:sp>
        <p:nvSpPr>
          <p:cNvPr id="21" name="Text 18"/>
          <p:cNvSpPr/>
          <p:nvPr/>
        </p:nvSpPr>
        <p:spPr>
          <a:xfrm>
            <a:off x="8090892" y="6834664"/>
            <a:ext cx="4874181" cy="66174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06"/>
              </a:lnSpc>
              <a:buNone/>
            </a:pPr>
            <a:r>
              <a:rPr lang="en-US" sz="1900" dirty="0">
                <a:solidFill>
                  <a:srgbClr val="746558"/>
                </a:solidFill>
                <a:latin typeface="Gelasio" pitchFamily="34" charset="0"/>
                <a:ea typeface="Gelasio" pitchFamily="34" charset="-122"/>
                <a:cs typeface="Gelasio" pitchFamily="34" charset="-120"/>
              </a:rPr>
              <a:t>Incorporate the sentiment index as a key feature in the MS-SSA-LSTM model.</a:t>
            </a:r>
            <a:endParaRPr lang="en-US" sz="1900" dirty="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189"/>
  <p:tag name="AS_RELEASE_DATE" val="2024.02.14"/>
  <p:tag name="AS_TITLE" val="Aspose.Slides for .NET Standard 2.0"/>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6255</TotalTime>
  <Words>1625</Words>
  <Application>Microsoft Office PowerPoint</Application>
  <PresentationFormat>Custom</PresentationFormat>
  <Paragraphs>244</Paragraphs>
  <Slides>20</Slides>
  <Notes>20</Notes>
  <HiddenSlides>0</HiddenSlides>
  <MMClips>0</MMClips>
  <ScaleCrop>false</ScaleCrop>
  <HeadingPairs>
    <vt:vector size="4" baseType="variant">
      <vt:variant>
        <vt:lpstr>Theme</vt:lpstr>
      </vt:variant>
      <vt:variant>
        <vt:i4>3</vt:i4>
      </vt:variant>
      <vt:variant>
        <vt:lpstr>Slide Titles</vt:lpstr>
      </vt:variant>
      <vt:variant>
        <vt:i4>20</vt:i4>
      </vt:variant>
    </vt:vector>
  </HeadingPairs>
  <TitlesOfParts>
    <vt:vector size="23"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RAHUL KUMPAWAT</cp:lastModifiedBy>
  <cp:revision>44</cp:revision>
  <cp:lastPrinted>2024-08-24T17:33:09Z</cp:lastPrinted>
  <dcterms:created xsi:type="dcterms:W3CDTF">2024-08-24T17:33:09Z</dcterms:created>
  <dcterms:modified xsi:type="dcterms:W3CDTF">2024-10-02T13:12:30Z</dcterms:modified>
</cp:coreProperties>
</file>